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IBM Plex Mono SemiBold"/>
      <p:regular r:id="rId52"/>
      <p:bold r:id="rId53"/>
      <p:italic r:id="rId54"/>
      <p:boldItalic r:id="rId55"/>
    </p:embeddedFont>
    <p:embeddedFont>
      <p:font typeface="Carlito"/>
      <p:regular r:id="rId56"/>
      <p:bold r:id="rId57"/>
      <p:italic r:id="rId58"/>
      <p:boldItalic r:id="rId59"/>
    </p:embeddedFont>
    <p:embeddedFont>
      <p:font typeface="IBM Plex Mon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IBMPlexMono-italic.fntdata"/><Relationship Id="rId61" Type="http://schemas.openxmlformats.org/officeDocument/2006/relationships/font" Target="fonts/IBMPlexMono-bold.fntdata"/><Relationship Id="rId20" Type="http://schemas.openxmlformats.org/officeDocument/2006/relationships/slide" Target="slides/slide15.xml"/><Relationship Id="rId63" Type="http://schemas.openxmlformats.org/officeDocument/2006/relationships/font" Target="fonts/IBMPlexMon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Carlito-bold.fntdata"/><Relationship Id="rId12" Type="http://schemas.openxmlformats.org/officeDocument/2006/relationships/slide" Target="slides/slide7.xml"/><Relationship Id="rId56" Type="http://schemas.openxmlformats.org/officeDocument/2006/relationships/font" Target="fonts/Carlito-regular.fntdata"/><Relationship Id="rId15" Type="http://schemas.openxmlformats.org/officeDocument/2006/relationships/slide" Target="slides/slide10.xml"/><Relationship Id="rId59" Type="http://schemas.openxmlformats.org/officeDocument/2006/relationships/font" Target="fonts/Carlito-boldItalic.fntdata"/><Relationship Id="rId14" Type="http://schemas.openxmlformats.org/officeDocument/2006/relationships/slide" Target="slides/slide9.xml"/><Relationship Id="rId58" Type="http://schemas.openxmlformats.org/officeDocument/2006/relationships/font" Target="fonts/Carli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30" name="Google Shape;33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2" name="Google Shape;12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0.jp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4.png"/><Relationship Id="rId4" Type="http://schemas.openxmlformats.org/officeDocument/2006/relationships/hyperlink" Target="https://github.com/devharsh0/Applied-Data-Science-Capstone/blob/main/Applied_Data_Science_Capstone/Week%201%20Introduction/Data%20wrangling%20.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4.png"/><Relationship Id="rId4" Type="http://schemas.openxmlformats.org/officeDocument/2006/relationships/hyperlink" Target="https://github.com/devharsh0/Applied-Data-Science-Capstone/blob/main/Applied_Data_Science_Capstone/Week%202%20EDA/EDA%20with%20Visualization.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4.png"/><Relationship Id="rId4" Type="http://schemas.openxmlformats.org/officeDocument/2006/relationships/hyperlink" Target="https://github.com/devharsh0/Applied-Data-Science-Capstone/blob/main/Applied_Data_Science_Capstone/Week%202%20EDA/EDA%20with%20SQL.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4.png"/><Relationship Id="rId4" Type="http://schemas.openxmlformats.org/officeDocument/2006/relationships/hyperlink" Target="https://github.com/devharsh0/Applied-Data-Science-Capstone/blob/main/Applied_Data_Science_Capstone/Week%203%20Interactive%20Visual%20Analytics%20and%20Dashboard/Interactive%20Visual%20Analytics%20with%20Folium.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4.png"/><Relationship Id="rId4" Type="http://schemas.openxmlformats.org/officeDocument/2006/relationships/hyperlink" Target="https://github.com/devharsh0/Applied-Data-Science-Capstone/blob/main/Applied_Data_Science_Capstone/Week%203%20Interactive%20Visual%20Analytics%20and%20Dashboard/spacex_dash_app.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4.png"/><Relationship Id="rId4" Type="http://schemas.openxmlformats.org/officeDocument/2006/relationships/hyperlink" Target="https://github.com/devharsh0/Applied-Data-Science-Capstone/blob/main/Applied_Data_Science_Capstone/Week%204%20Predictive%20Analysis%20(Classification)/Machine%20Learning%20Prediction.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4.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4.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4.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4.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4.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4.pn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4.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4.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4.png"/><Relationship Id="rId4" Type="http://schemas.openxmlformats.org/officeDocument/2006/relationships/image" Target="../media/image8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4.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4.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4.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4.png"/><Relationship Id="rId4" Type="http://schemas.openxmlformats.org/officeDocument/2006/relationships/image" Target="../media/image8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4.png"/><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4.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4.png"/><Relationship Id="rId4" Type="http://schemas.openxmlformats.org/officeDocument/2006/relationships/image" Target="../media/image8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4.png"/><Relationship Id="rId4" Type="http://schemas.openxmlformats.org/officeDocument/2006/relationships/image" Target="../media/image9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4.png"/><Relationship Id="rId4" Type="http://schemas.openxmlformats.org/officeDocument/2006/relationships/image" Target="../media/image7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4.png"/><Relationship Id="rId4" Type="http://schemas.openxmlformats.org/officeDocument/2006/relationships/image" Target="../media/image6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4.png"/><Relationship Id="rId4" Type="http://schemas.openxmlformats.org/officeDocument/2006/relationships/image" Target="../media/image73.png"/><Relationship Id="rId5" Type="http://schemas.openxmlformats.org/officeDocument/2006/relationships/image" Target="../media/image67.jpg"/><Relationship Id="rId6" Type="http://schemas.openxmlformats.org/officeDocument/2006/relationships/image" Target="../media/image6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4.png"/><Relationship Id="rId4" Type="http://schemas.openxmlformats.org/officeDocument/2006/relationships/image" Target="../media/image78.jpg"/><Relationship Id="rId5"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4.png"/><Relationship Id="rId4" Type="http://schemas.openxmlformats.org/officeDocument/2006/relationships/image" Target="../media/image80.png"/><Relationship Id="rId5" Type="http://schemas.openxmlformats.org/officeDocument/2006/relationships/image" Target="../media/image85.png"/><Relationship Id="rId6" Type="http://schemas.openxmlformats.org/officeDocument/2006/relationships/image" Target="../media/image7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4.png"/><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4.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4.png"/><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9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4.png"/></Relationships>
</file>

<file path=ppt/slides/_rels/slide8.xml.rels><?xml version="1.0" encoding="UTF-8" standalone="yes"?><Relationships xmlns="http://schemas.openxmlformats.org/package/2006/relationships"><Relationship Id="rId20" Type="http://schemas.openxmlformats.org/officeDocument/2006/relationships/image" Target="../media/image16.png"/><Relationship Id="rId22" Type="http://schemas.openxmlformats.org/officeDocument/2006/relationships/image" Target="../media/image23.png"/><Relationship Id="rId21" Type="http://schemas.openxmlformats.org/officeDocument/2006/relationships/image" Target="../media/image17.png"/><Relationship Id="rId24" Type="http://schemas.openxmlformats.org/officeDocument/2006/relationships/image" Target="../media/image30.png"/><Relationship Id="rId23"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4.png"/><Relationship Id="rId4" Type="http://schemas.openxmlformats.org/officeDocument/2006/relationships/image" Target="../media/image4.png"/><Relationship Id="rId9" Type="http://schemas.openxmlformats.org/officeDocument/2006/relationships/image" Target="../media/image9.png"/><Relationship Id="rId25" Type="http://schemas.openxmlformats.org/officeDocument/2006/relationships/hyperlink" Target="https://github.com/devharsh0/Applied-Data-Science-Capstone/blob/main/Applied_Data_Science_Capstone/Week%201%20Introduction/Data%20Collection%20Api%20.ipynb" TargetMode="External"/><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image" Target="../media/image6.png"/><Relationship Id="rId11" Type="http://schemas.openxmlformats.org/officeDocument/2006/relationships/image" Target="../media/image1.png"/><Relationship Id="rId10" Type="http://schemas.openxmlformats.org/officeDocument/2006/relationships/image" Target="../media/image36.png"/><Relationship Id="rId13" Type="http://schemas.openxmlformats.org/officeDocument/2006/relationships/image" Target="../media/image24.png"/><Relationship Id="rId12" Type="http://schemas.openxmlformats.org/officeDocument/2006/relationships/image" Target="../media/image11.png"/><Relationship Id="rId15" Type="http://schemas.openxmlformats.org/officeDocument/2006/relationships/image" Target="../media/image18.png"/><Relationship Id="rId14" Type="http://schemas.openxmlformats.org/officeDocument/2006/relationships/image" Target="../media/image15.png"/><Relationship Id="rId17" Type="http://schemas.openxmlformats.org/officeDocument/2006/relationships/image" Target="../media/image12.png"/><Relationship Id="rId16" Type="http://schemas.openxmlformats.org/officeDocument/2006/relationships/image" Target="../media/image21.png"/><Relationship Id="rId19" Type="http://schemas.openxmlformats.org/officeDocument/2006/relationships/image" Target="../media/image47.png"/><Relationship Id="rId18"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4.png"/><Relationship Id="rId4" Type="http://schemas.openxmlformats.org/officeDocument/2006/relationships/hyperlink" Target="https://github.com/devharsh0/Applied-Data-Science-Capstone/blob/main/Applied_Data_Science_Capstone/Week%201%20Introduction/Data%20Collection%20with%20Web%20Scraping.ipynb" TargetMode="External"/><Relationship Id="rId9" Type="http://schemas.openxmlformats.org/officeDocument/2006/relationships/image" Target="../media/image29.png"/><Relationship Id="rId5" Type="http://schemas.openxmlformats.org/officeDocument/2006/relationships/image" Target="../media/image37.png"/><Relationship Id="rId6" Type="http://schemas.openxmlformats.org/officeDocument/2006/relationships/image" Target="../media/image34.jpg"/><Relationship Id="rId7" Type="http://schemas.openxmlformats.org/officeDocument/2006/relationships/image" Target="../media/image25.png"/><Relationship Id="rId8" Type="http://schemas.openxmlformats.org/officeDocument/2006/relationships/image" Target="../media/image27.png"/><Relationship Id="rId11" Type="http://schemas.openxmlformats.org/officeDocument/2006/relationships/image" Target="../media/image31.png"/><Relationship Id="rId10" Type="http://schemas.openxmlformats.org/officeDocument/2006/relationships/image" Target="../media/image39.png"/><Relationship Id="rId13" Type="http://schemas.openxmlformats.org/officeDocument/2006/relationships/image" Target="../media/image42.png"/><Relationship Id="rId12" Type="http://schemas.openxmlformats.org/officeDocument/2006/relationships/image" Target="../media/image32.png"/><Relationship Id="rId15" Type="http://schemas.openxmlformats.org/officeDocument/2006/relationships/image" Target="../media/image48.png"/><Relationship Id="rId14" Type="http://schemas.openxmlformats.org/officeDocument/2006/relationships/image" Target="../media/image41.png"/><Relationship Id="rId17" Type="http://schemas.openxmlformats.org/officeDocument/2006/relationships/image" Target="../media/image59.png"/><Relationship Id="rId16" Type="http://schemas.openxmlformats.org/officeDocument/2006/relationships/image" Target="../media/image44.jpg"/><Relationship Id="rId19" Type="http://schemas.openxmlformats.org/officeDocument/2006/relationships/image" Target="../media/image50.png"/><Relationship Id="rId18"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Harsh Devaser</a:t>
            </a:r>
            <a:endParaRPr/>
          </a:p>
          <a:p>
            <a:pPr indent="0" lvl="0" marL="0" marR="0" rtl="0" algn="l">
              <a:spcBef>
                <a:spcPts val="0"/>
              </a:spcBef>
              <a:spcAft>
                <a:spcPts val="0"/>
              </a:spcAft>
              <a:buNone/>
            </a:pPr>
            <a:r>
              <a:rPr lang="en-US" sz="1800">
                <a:solidFill>
                  <a:schemeClr val="lt2"/>
                </a:solidFill>
              </a:rPr>
              <a:t>20-04-2024</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1" name="Google Shape;241;p24"/>
          <p:cNvSpPr txBox="1"/>
          <p:nvPr>
            <p:ph idx="1" type="body"/>
          </p:nvPr>
        </p:nvSpPr>
        <p:spPr>
          <a:xfrm>
            <a:off x="770011" y="1825625"/>
            <a:ext cx="8975652" cy="4351338"/>
          </a:xfrm>
          <a:prstGeom prst="rect">
            <a:avLst/>
          </a:prstGeom>
          <a:noFill/>
          <a:ln>
            <a:noFill/>
          </a:ln>
        </p:spPr>
        <p:txBody>
          <a:bodyPr anchorCtr="0" anchor="t" bIns="45700" lIns="91425" spcFirstLastPara="1" rIns="91425" wrap="square" tIns="45700">
            <a:noAutofit/>
          </a:bodyPr>
          <a:lstStyle/>
          <a:p>
            <a:pPr indent="0" lvl="0" marL="16510" rtl="0" algn="l">
              <a:spcBef>
                <a:spcPts val="0"/>
              </a:spcBef>
              <a:spcAft>
                <a:spcPts val="0"/>
              </a:spcAft>
              <a:buClr>
                <a:schemeClr val="dk1"/>
              </a:buClr>
              <a:buFont typeface="Arial"/>
              <a:buNone/>
            </a:pPr>
            <a:r>
              <a:rPr lang="en-US" sz="2000">
                <a:solidFill>
                  <a:srgbClr val="404040"/>
                </a:solidFill>
                <a:latin typeface="Carlito"/>
                <a:ea typeface="Carlito"/>
                <a:cs typeface="Carlito"/>
                <a:sym typeface="Carlito"/>
              </a:rPr>
              <a:t>Create a training label with landing outcomes where successful = 1 &amp; failure = 0.</a:t>
            </a:r>
            <a:endParaRPr sz="2000">
              <a:solidFill>
                <a:srgbClr val="242424"/>
              </a:solidFill>
              <a:latin typeface="Carlito"/>
              <a:ea typeface="Carlito"/>
              <a:cs typeface="Carlito"/>
              <a:sym typeface="Carlito"/>
            </a:endParaRPr>
          </a:p>
          <a:p>
            <a:pPr indent="0" lvl="0" marL="16510" rtl="0" algn="l">
              <a:spcBef>
                <a:spcPts val="1175"/>
              </a:spcBef>
              <a:spcAft>
                <a:spcPts val="0"/>
              </a:spcAft>
              <a:buClr>
                <a:schemeClr val="dk1"/>
              </a:buClr>
              <a:buFont typeface="Arial"/>
              <a:buNone/>
            </a:pPr>
            <a:r>
              <a:rPr lang="en-US" sz="2000">
                <a:solidFill>
                  <a:srgbClr val="404040"/>
                </a:solidFill>
                <a:latin typeface="Carlito"/>
                <a:ea typeface="Carlito"/>
                <a:cs typeface="Carlito"/>
                <a:sym typeface="Carlito"/>
              </a:rPr>
              <a:t>Outcome column has two components: ‘Mission Outcome’ ‘Landing Location’</a:t>
            </a:r>
            <a:endParaRPr sz="2000">
              <a:solidFill>
                <a:srgbClr val="242424"/>
              </a:solidFill>
              <a:latin typeface="Carlito"/>
              <a:ea typeface="Carlito"/>
              <a:cs typeface="Carlito"/>
              <a:sym typeface="Carlito"/>
            </a:endParaRPr>
          </a:p>
          <a:p>
            <a:pPr indent="0" lvl="0" marL="16510" marR="5080" rtl="0" algn="l">
              <a:lnSpc>
                <a:spcPct val="150000"/>
              </a:lnSpc>
              <a:spcBef>
                <a:spcPts val="290"/>
              </a:spcBef>
              <a:spcAft>
                <a:spcPts val="0"/>
              </a:spcAft>
              <a:buClr>
                <a:schemeClr val="dk1"/>
              </a:buClr>
              <a:buFont typeface="Arial"/>
              <a:buNone/>
            </a:pPr>
            <a:r>
              <a:rPr lang="en-US" sz="2000">
                <a:solidFill>
                  <a:srgbClr val="404040"/>
                </a:solidFill>
                <a:latin typeface="Carlito"/>
                <a:ea typeface="Carlito"/>
                <a:cs typeface="Carlito"/>
                <a:sym typeface="Carlito"/>
              </a:rPr>
              <a:t>New training label column ‘class’ with a value of 1 if ‘Mission Outcome’ is True and 0 otherwise.  </a:t>
            </a:r>
            <a:r>
              <a:rPr lang="en-US" sz="2000" u="sng">
                <a:solidFill>
                  <a:srgbClr val="404040"/>
                </a:solidFill>
                <a:latin typeface="Carlito"/>
                <a:ea typeface="Carlito"/>
                <a:cs typeface="Carlito"/>
                <a:sym typeface="Carlito"/>
              </a:rPr>
              <a:t>Value Mapping:</a:t>
            </a:r>
            <a:endParaRPr sz="2000">
              <a:solidFill>
                <a:srgbClr val="242424"/>
              </a:solidFill>
              <a:latin typeface="Carlito"/>
              <a:ea typeface="Carlito"/>
              <a:cs typeface="Carlito"/>
              <a:sym typeface="Carlito"/>
            </a:endParaRPr>
          </a:p>
          <a:p>
            <a:pPr indent="0" lvl="0" marL="16510" rtl="0" algn="l">
              <a:spcBef>
                <a:spcPts val="1275"/>
              </a:spcBef>
              <a:spcAft>
                <a:spcPts val="0"/>
              </a:spcAft>
              <a:buClr>
                <a:schemeClr val="dk1"/>
              </a:buClr>
              <a:buFont typeface="Arial"/>
              <a:buNone/>
            </a:pPr>
            <a:r>
              <a:rPr lang="en-US" sz="2000">
                <a:solidFill>
                  <a:srgbClr val="404040"/>
                </a:solidFill>
                <a:latin typeface="Carlito"/>
                <a:ea typeface="Carlito"/>
                <a:cs typeface="Carlito"/>
                <a:sym typeface="Carlito"/>
              </a:rPr>
              <a:t>True ASDS, True RTLS, &amp; True Ocean – set to -&gt; 1</a:t>
            </a:r>
            <a:endParaRPr sz="2000">
              <a:solidFill>
                <a:srgbClr val="242424"/>
              </a:solidFill>
              <a:latin typeface="Carlito"/>
              <a:ea typeface="Carlito"/>
              <a:cs typeface="Carlito"/>
              <a:sym typeface="Carlito"/>
            </a:endParaRPr>
          </a:p>
          <a:p>
            <a:pPr indent="0" lvl="0" marL="16510" rtl="0" algn="l">
              <a:spcBef>
                <a:spcPts val="1200"/>
              </a:spcBef>
              <a:spcAft>
                <a:spcPts val="0"/>
              </a:spcAft>
              <a:buClr>
                <a:schemeClr val="dk1"/>
              </a:buClr>
              <a:buFont typeface="Arial"/>
              <a:buNone/>
            </a:pPr>
            <a:r>
              <a:rPr lang="en-US" sz="2000">
                <a:solidFill>
                  <a:srgbClr val="404040"/>
                </a:solidFill>
                <a:latin typeface="Carlito"/>
                <a:ea typeface="Carlito"/>
                <a:cs typeface="Carlito"/>
                <a:sym typeface="Carlito"/>
              </a:rPr>
              <a:t>None None, False ASDS, None ASDS, False Ocean, False RTLS – set to -&gt; 0</a:t>
            </a:r>
            <a:endParaRPr sz="2000">
              <a:solidFill>
                <a:srgbClr val="242424"/>
              </a:solidFill>
              <a:latin typeface="Carlito"/>
              <a:ea typeface="Carlito"/>
              <a:cs typeface="Carlito"/>
              <a:sym typeface="Carlito"/>
            </a:endParaRPr>
          </a:p>
          <a:p>
            <a:pPr indent="0" lvl="0" marL="3810" rtl="0" algn="l">
              <a:spcBef>
                <a:spcPts val="5"/>
              </a:spcBef>
              <a:spcAft>
                <a:spcPts val="0"/>
              </a:spcAft>
              <a:buClr>
                <a:schemeClr val="dk1"/>
              </a:buClr>
              <a:buFont typeface="Arial"/>
              <a:buNone/>
            </a:pPr>
            <a:r>
              <a:t/>
            </a:r>
            <a:endParaRPr sz="2550">
              <a:solidFill>
                <a:srgbClr val="242424"/>
              </a:solidFill>
              <a:latin typeface="Carlito"/>
              <a:ea typeface="Carlito"/>
              <a:cs typeface="Carlito"/>
              <a:sym typeface="Carlito"/>
            </a:endParaRPr>
          </a:p>
          <a:p>
            <a:pPr indent="0" lvl="0" marL="16510" marR="1900554" rtl="0" algn="l">
              <a:lnSpc>
                <a:spcPct val="148000"/>
              </a:lnSpc>
              <a:spcBef>
                <a:spcPts val="0"/>
              </a:spcBef>
              <a:spcAft>
                <a:spcPts val="0"/>
              </a:spcAft>
              <a:buClr>
                <a:schemeClr val="dk1"/>
              </a:buClr>
              <a:buFont typeface="Arial"/>
              <a:buNone/>
            </a:pPr>
            <a:r>
              <a:rPr lang="en-US" sz="2000" u="sng">
                <a:solidFill>
                  <a:srgbClr val="404040"/>
                </a:solidFill>
                <a:latin typeface="Carlito"/>
                <a:ea typeface="Carlito"/>
                <a:cs typeface="Carlito"/>
                <a:sym typeface="Carlito"/>
              </a:rPr>
              <a:t>GitHub url: </a:t>
            </a:r>
            <a:r>
              <a:rPr lang="en-US" sz="2000">
                <a:solidFill>
                  <a:srgbClr val="404040"/>
                </a:solidFill>
                <a:latin typeface="Carlito"/>
                <a:ea typeface="Carlito"/>
                <a:cs typeface="Carlito"/>
                <a:sym typeface="Carlito"/>
              </a:rPr>
              <a:t> </a:t>
            </a:r>
            <a:r>
              <a:rPr lang="en-US" sz="2000" u="sng">
                <a:solidFill>
                  <a:schemeClr val="hlink"/>
                </a:solidFill>
                <a:latin typeface="Carlito"/>
                <a:ea typeface="Carlito"/>
                <a:cs typeface="Carlito"/>
                <a:sym typeface="Carlito"/>
                <a:hlinkClick r:id="rId4"/>
              </a:rPr>
              <a:t>https://github.com/devharsh0/Applied-Data-Science-Capstone/blob/main/Applied_Data_Science_Capstone/Week%201%20Introduction/Data%20wrangling%20.ipynb</a:t>
            </a:r>
            <a:endParaRPr sz="2000">
              <a:solidFill>
                <a:srgbClr val="242424"/>
              </a:solidFill>
              <a:latin typeface="Carlito"/>
              <a:ea typeface="Carlito"/>
              <a:cs typeface="Carlito"/>
              <a:sym typeface="Carlito"/>
            </a:endParaRPr>
          </a:p>
          <a:p>
            <a:pPr indent="-50800" lvl="0" marL="228600" marR="0" rtl="0" algn="l">
              <a:lnSpc>
                <a:spcPct val="90000"/>
              </a:lnSpc>
              <a:spcBef>
                <a:spcPts val="1000"/>
              </a:spcBef>
              <a:spcAft>
                <a:spcPts val="0"/>
              </a:spcAft>
              <a:buClr>
                <a:schemeClr val="dk1"/>
              </a:buClr>
              <a:buSzPts val="2800"/>
              <a:buFont typeface="Arial"/>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42" name="Google Shape;242;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2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0" lvl="0" marL="12700" marR="556260" rtl="0" algn="l">
              <a:lnSpc>
                <a:spcPct val="110500"/>
              </a:lnSpc>
              <a:spcBef>
                <a:spcPts val="0"/>
              </a:spcBef>
              <a:spcAft>
                <a:spcPts val="0"/>
              </a:spcAft>
              <a:buClr>
                <a:schemeClr val="dk1"/>
              </a:buClr>
              <a:buFont typeface="Arial"/>
              <a:buNone/>
            </a:pPr>
            <a:r>
              <a:rPr lang="en-US" sz="2000">
                <a:solidFill>
                  <a:srgbClr val="404040"/>
                </a:solidFill>
                <a:latin typeface="Carlito"/>
                <a:ea typeface="Carlito"/>
                <a:cs typeface="Carlito"/>
                <a:sym typeface="Carlito"/>
              </a:rPr>
              <a:t>Exploratory Data Analysis performed on variables Flight Number, Payload Mass, Launch Site,  Orbit, Class and Year.</a:t>
            </a:r>
            <a:endParaRPr sz="2000">
              <a:solidFill>
                <a:schemeClr val="dk1"/>
              </a:solidFill>
              <a:latin typeface="Carlito"/>
              <a:ea typeface="Carlito"/>
              <a:cs typeface="Carlito"/>
              <a:sym typeface="Carlito"/>
            </a:endParaRPr>
          </a:p>
          <a:p>
            <a:pPr indent="0" lvl="0" marL="12700" rtl="0" algn="l">
              <a:spcBef>
                <a:spcPts val="1050"/>
              </a:spcBef>
              <a:spcAft>
                <a:spcPts val="0"/>
              </a:spcAft>
              <a:buClr>
                <a:schemeClr val="dk1"/>
              </a:buClr>
              <a:buFont typeface="Arial"/>
              <a:buNone/>
            </a:pPr>
            <a:r>
              <a:rPr lang="en-US" sz="2000" u="sng">
                <a:solidFill>
                  <a:srgbClr val="404040"/>
                </a:solidFill>
                <a:latin typeface="Carlito"/>
                <a:ea typeface="Carlito"/>
                <a:cs typeface="Carlito"/>
                <a:sym typeface="Carlito"/>
              </a:rPr>
              <a:t>Plots Used:</a:t>
            </a:r>
            <a:endParaRPr sz="2000">
              <a:solidFill>
                <a:schemeClr val="dk1"/>
              </a:solidFill>
              <a:latin typeface="Carlito"/>
              <a:ea typeface="Carlito"/>
              <a:cs typeface="Carlito"/>
              <a:sym typeface="Carlito"/>
            </a:endParaRPr>
          </a:p>
          <a:p>
            <a:pPr indent="0" lvl="0" marL="12700" marR="405765" rtl="0" algn="l">
              <a:lnSpc>
                <a:spcPct val="110500"/>
              </a:lnSpc>
              <a:spcBef>
                <a:spcPts val="1430"/>
              </a:spcBef>
              <a:spcAft>
                <a:spcPts val="0"/>
              </a:spcAft>
              <a:buClr>
                <a:schemeClr val="dk1"/>
              </a:buClr>
              <a:buFont typeface="Arial"/>
              <a:buNone/>
            </a:pPr>
            <a:r>
              <a:rPr lang="en-US" sz="2000">
                <a:solidFill>
                  <a:srgbClr val="404040"/>
                </a:solidFill>
                <a:latin typeface="Carlito"/>
                <a:ea typeface="Carlito"/>
                <a:cs typeface="Carlito"/>
                <a:sym typeface="Carlito"/>
              </a:rPr>
              <a:t>Flight Number vs. Payload Mass, Flight Number vs. Launch Site, Payload Mass vs. Launch Site,  Orbit vs. Success Rate, Flight Number vs. Orbit, Payload vs Orbit, and Success Yearly Trend</a:t>
            </a:r>
            <a:endParaRPr sz="2000">
              <a:solidFill>
                <a:schemeClr val="dk1"/>
              </a:solidFill>
              <a:latin typeface="Carlito"/>
              <a:ea typeface="Carlito"/>
              <a:cs typeface="Carlito"/>
              <a:sym typeface="Carlito"/>
            </a:endParaRPr>
          </a:p>
          <a:p>
            <a:pPr indent="0" lvl="0" marL="12700" rtl="0" algn="l">
              <a:lnSpc>
                <a:spcPct val="115000"/>
              </a:lnSpc>
              <a:spcBef>
                <a:spcPts val="1160"/>
              </a:spcBef>
              <a:spcAft>
                <a:spcPts val="0"/>
              </a:spcAft>
              <a:buClr>
                <a:schemeClr val="dk1"/>
              </a:buClr>
              <a:buFont typeface="Arial"/>
              <a:buNone/>
            </a:pPr>
            <a:r>
              <a:rPr lang="en-US" sz="2000">
                <a:solidFill>
                  <a:srgbClr val="404040"/>
                </a:solidFill>
                <a:latin typeface="Carlito"/>
                <a:ea typeface="Carlito"/>
                <a:cs typeface="Carlito"/>
                <a:sym typeface="Carlito"/>
              </a:rPr>
              <a:t>Scatter plots, line charts, and bar plots were used to compare relationships between variables to</a:t>
            </a:r>
            <a:endParaRPr sz="2000">
              <a:solidFill>
                <a:schemeClr val="dk1"/>
              </a:solidFill>
              <a:latin typeface="Carlito"/>
              <a:ea typeface="Carlito"/>
              <a:cs typeface="Carlito"/>
              <a:sym typeface="Carlito"/>
            </a:endParaRPr>
          </a:p>
          <a:p>
            <a:pPr indent="0" lvl="0" marL="12700" rtl="0" algn="l">
              <a:lnSpc>
                <a:spcPct val="115000"/>
              </a:lnSpc>
              <a:spcBef>
                <a:spcPts val="0"/>
              </a:spcBef>
              <a:spcAft>
                <a:spcPts val="0"/>
              </a:spcAft>
              <a:buClr>
                <a:schemeClr val="dk1"/>
              </a:buClr>
              <a:buFont typeface="Arial"/>
              <a:buNone/>
            </a:pPr>
            <a:r>
              <a:rPr lang="en-US" sz="2000">
                <a:solidFill>
                  <a:srgbClr val="404040"/>
                </a:solidFill>
                <a:latin typeface="Carlito"/>
                <a:ea typeface="Carlito"/>
                <a:cs typeface="Carlito"/>
                <a:sym typeface="Carlito"/>
              </a:rPr>
              <a:t>decide if a relationship exists so that they could be used in training the machine learning model</a:t>
            </a:r>
            <a:endParaRPr sz="2000">
              <a:solidFill>
                <a:schemeClr val="dk1"/>
              </a:solidFill>
              <a:latin typeface="Carlito"/>
              <a:ea typeface="Carlito"/>
              <a:cs typeface="Carlito"/>
              <a:sym typeface="Carlito"/>
            </a:endParaRPr>
          </a:p>
          <a:p>
            <a:pPr indent="0" lvl="0" marL="12700" marR="5080" rtl="0" algn="l">
              <a:spcBef>
                <a:spcPts val="1105"/>
              </a:spcBef>
              <a:spcAft>
                <a:spcPts val="0"/>
              </a:spcAft>
              <a:buClr>
                <a:schemeClr val="dk1"/>
              </a:buClr>
              <a:buFont typeface="Arial"/>
              <a:buNone/>
            </a:pPr>
            <a:r>
              <a:rPr lang="en-US" sz="2000" u="sng">
                <a:solidFill>
                  <a:srgbClr val="404040"/>
                </a:solidFill>
                <a:latin typeface="Carlito"/>
                <a:ea typeface="Carlito"/>
                <a:cs typeface="Carlito"/>
                <a:sym typeface="Carlito"/>
              </a:rPr>
              <a:t>GitHub url: </a:t>
            </a:r>
            <a:r>
              <a:rPr lang="en-US" sz="2000">
                <a:solidFill>
                  <a:srgbClr val="404040"/>
                </a:solidFill>
                <a:latin typeface="Carlito"/>
                <a:ea typeface="Carlito"/>
                <a:cs typeface="Carlito"/>
                <a:sym typeface="Carlito"/>
              </a:rPr>
              <a:t> </a:t>
            </a:r>
            <a:r>
              <a:rPr lang="en-US" sz="2000" u="sng">
                <a:solidFill>
                  <a:schemeClr val="hlink"/>
                </a:solidFill>
                <a:latin typeface="Carlito"/>
                <a:ea typeface="Carlito"/>
                <a:cs typeface="Carlito"/>
                <a:sym typeface="Carlito"/>
                <a:hlinkClick r:id="rId4"/>
              </a:rPr>
              <a:t>https://github.com/devharsh0/Applied-Data-Science-Capstone/blob/main/Applied_Data_Science_Capstone/Week%202%20EDA/EDA%20with%20Visualization.ipynb</a:t>
            </a:r>
            <a:endParaRPr sz="2200">
              <a:solidFill>
                <a:srgbClr val="292929"/>
              </a:solidFill>
            </a:endParaRPr>
          </a:p>
        </p:txBody>
      </p:sp>
      <p:sp>
        <p:nvSpPr>
          <p:cNvPr id="249" name="Google Shape;249;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26"/>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0" lvl="0" marL="12700" rtl="0" algn="l">
              <a:spcBef>
                <a:spcPts val="0"/>
              </a:spcBef>
              <a:spcAft>
                <a:spcPts val="0"/>
              </a:spcAft>
              <a:buClr>
                <a:schemeClr val="dk1"/>
              </a:buClr>
              <a:buFont typeface="Arial"/>
              <a:buNone/>
            </a:pPr>
            <a:r>
              <a:rPr lang="en-US" sz="2000">
                <a:solidFill>
                  <a:srgbClr val="404040"/>
                </a:solidFill>
                <a:latin typeface="Carlito"/>
                <a:ea typeface="Carlito"/>
                <a:cs typeface="Carlito"/>
                <a:sym typeface="Carlito"/>
              </a:rPr>
              <a:t>Loaded data set into IBM DB2 Database.</a:t>
            </a:r>
            <a:endParaRPr sz="2000">
              <a:solidFill>
                <a:schemeClr val="dk1"/>
              </a:solidFill>
              <a:latin typeface="Carlito"/>
              <a:ea typeface="Carlito"/>
              <a:cs typeface="Carlito"/>
              <a:sym typeface="Carlito"/>
            </a:endParaRPr>
          </a:p>
          <a:p>
            <a:pPr indent="0" lvl="0" marL="12700" rtl="0" algn="l">
              <a:spcBef>
                <a:spcPts val="1175"/>
              </a:spcBef>
              <a:spcAft>
                <a:spcPts val="0"/>
              </a:spcAft>
              <a:buClr>
                <a:schemeClr val="dk1"/>
              </a:buClr>
              <a:buFont typeface="Arial"/>
              <a:buNone/>
            </a:pPr>
            <a:r>
              <a:rPr lang="en-US" sz="2000">
                <a:solidFill>
                  <a:srgbClr val="404040"/>
                </a:solidFill>
                <a:latin typeface="Carlito"/>
                <a:ea typeface="Carlito"/>
                <a:cs typeface="Carlito"/>
                <a:sym typeface="Carlito"/>
              </a:rPr>
              <a:t>Queried using SQL Python integration.</a:t>
            </a:r>
            <a:endParaRPr sz="2000">
              <a:solidFill>
                <a:schemeClr val="dk1"/>
              </a:solidFill>
              <a:latin typeface="Carlito"/>
              <a:ea typeface="Carlito"/>
              <a:cs typeface="Carlito"/>
              <a:sym typeface="Carlito"/>
            </a:endParaRPr>
          </a:p>
          <a:p>
            <a:pPr indent="0" lvl="0" marL="12700" rtl="0" algn="l">
              <a:spcBef>
                <a:spcPts val="1560"/>
              </a:spcBef>
              <a:spcAft>
                <a:spcPts val="0"/>
              </a:spcAft>
              <a:buClr>
                <a:schemeClr val="dk1"/>
              </a:buClr>
              <a:buFont typeface="Arial"/>
              <a:buNone/>
            </a:pPr>
            <a:r>
              <a:rPr lang="en-US" sz="2000">
                <a:solidFill>
                  <a:srgbClr val="404040"/>
                </a:solidFill>
                <a:latin typeface="Carlito"/>
                <a:ea typeface="Carlito"/>
                <a:cs typeface="Carlito"/>
                <a:sym typeface="Carlito"/>
              </a:rPr>
              <a:t>Queries were made to get a better understanding of the dataset.</a:t>
            </a:r>
            <a:endParaRPr sz="2000">
              <a:solidFill>
                <a:schemeClr val="dk1"/>
              </a:solidFill>
              <a:latin typeface="Carlito"/>
              <a:ea typeface="Carlito"/>
              <a:cs typeface="Carlito"/>
              <a:sym typeface="Carlito"/>
            </a:endParaRPr>
          </a:p>
          <a:p>
            <a:pPr indent="0" lvl="0" marL="12700" marR="434975" rtl="0" algn="l">
              <a:lnSpc>
                <a:spcPct val="110000"/>
              </a:lnSpc>
              <a:spcBef>
                <a:spcPts val="1440"/>
              </a:spcBef>
              <a:spcAft>
                <a:spcPts val="0"/>
              </a:spcAft>
              <a:buClr>
                <a:schemeClr val="dk1"/>
              </a:buClr>
              <a:buFont typeface="Arial"/>
              <a:buNone/>
            </a:pPr>
            <a:r>
              <a:rPr lang="en-US" sz="2000">
                <a:solidFill>
                  <a:srgbClr val="404040"/>
                </a:solidFill>
                <a:latin typeface="Carlito"/>
                <a:ea typeface="Carlito"/>
                <a:cs typeface="Carlito"/>
                <a:sym typeface="Carlito"/>
              </a:rPr>
              <a:t>Queried information about launch site names, mission outcomes, various pay load sizes of  customers and booster versions, and landing outcomes</a:t>
            </a:r>
            <a:endParaRPr sz="2000">
              <a:solidFill>
                <a:schemeClr val="dk1"/>
              </a:solidFill>
              <a:latin typeface="Carlito"/>
              <a:ea typeface="Carlito"/>
              <a:cs typeface="Carlito"/>
              <a:sym typeface="Carlito"/>
            </a:endParaRPr>
          </a:p>
          <a:p>
            <a:pPr indent="0" lvl="0" marL="0" rtl="0" algn="l">
              <a:spcBef>
                <a:spcPts val="30"/>
              </a:spcBef>
              <a:spcAft>
                <a:spcPts val="0"/>
              </a:spcAft>
              <a:buClr>
                <a:schemeClr val="dk1"/>
              </a:buClr>
              <a:buFont typeface="Arial"/>
              <a:buNone/>
            </a:pPr>
            <a:r>
              <a:t/>
            </a:r>
            <a:endParaRPr sz="2450">
              <a:solidFill>
                <a:schemeClr val="dk1"/>
              </a:solidFill>
              <a:latin typeface="Carlito"/>
              <a:ea typeface="Carlito"/>
              <a:cs typeface="Carlito"/>
              <a:sym typeface="Carlito"/>
            </a:endParaRPr>
          </a:p>
          <a:p>
            <a:pPr indent="0" lvl="0" marL="12700" marR="5080" rtl="0" algn="l">
              <a:lnSpc>
                <a:spcPct val="149000"/>
              </a:lnSpc>
              <a:spcBef>
                <a:spcPts val="0"/>
              </a:spcBef>
              <a:spcAft>
                <a:spcPts val="0"/>
              </a:spcAft>
              <a:buClr>
                <a:schemeClr val="dk1"/>
              </a:buClr>
              <a:buFont typeface="Arial"/>
              <a:buNone/>
            </a:pPr>
            <a:r>
              <a:rPr lang="en-US" sz="2000" u="sng">
                <a:solidFill>
                  <a:srgbClr val="404040"/>
                </a:solidFill>
                <a:latin typeface="Carlito"/>
                <a:ea typeface="Carlito"/>
                <a:cs typeface="Carlito"/>
                <a:sym typeface="Carlito"/>
              </a:rPr>
              <a:t>GitHub url: </a:t>
            </a:r>
            <a:r>
              <a:rPr lang="en-US" sz="2000">
                <a:solidFill>
                  <a:srgbClr val="404040"/>
                </a:solidFill>
                <a:latin typeface="Carlito"/>
                <a:ea typeface="Carlito"/>
                <a:cs typeface="Carlito"/>
                <a:sym typeface="Carlito"/>
              </a:rPr>
              <a:t> </a:t>
            </a:r>
            <a:r>
              <a:rPr lang="en-US" sz="2000" u="sng">
                <a:solidFill>
                  <a:schemeClr val="hlink"/>
                </a:solidFill>
                <a:latin typeface="Carlito"/>
                <a:ea typeface="Carlito"/>
                <a:cs typeface="Carlito"/>
                <a:sym typeface="Carlito"/>
                <a:hlinkClick r:id="rId4"/>
              </a:rPr>
              <a:t>https://github.com/devharsh0/Applied-Data-Science-Capstone/blob/main/Applied_Data_Science_Capstone/Week%202%20EDA/EDA%20with%20SQL.ipynb</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56" name="Google Shape;256;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27"/>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lnSpcReduction="10000"/>
          </a:bodyPr>
          <a:lstStyle/>
          <a:p>
            <a:pPr indent="-368300" lvl="0" marL="457200" marR="5080" rtl="0" algn="l">
              <a:lnSpc>
                <a:spcPct val="110500"/>
              </a:lnSpc>
              <a:spcBef>
                <a:spcPts val="0"/>
              </a:spcBef>
              <a:spcAft>
                <a:spcPts val="0"/>
              </a:spcAft>
              <a:buClr>
                <a:srgbClr val="292929"/>
              </a:buClr>
              <a:buSzPts val="2200"/>
              <a:buChar char="•"/>
            </a:pPr>
            <a:r>
              <a:rPr lang="en-US" sz="2000">
                <a:solidFill>
                  <a:srgbClr val="404040"/>
                </a:solidFill>
                <a:latin typeface="Carlito"/>
                <a:ea typeface="Carlito"/>
                <a:cs typeface="Carlito"/>
                <a:sym typeface="Carlito"/>
              </a:rPr>
              <a:t>Folium maps mark Launch Sites, successful and unsuccessful landings, and a proximity example  to key locations: Railway, Highway, Coast, and City.</a:t>
            </a:r>
            <a:endParaRPr sz="2000">
              <a:solidFill>
                <a:schemeClr val="dk1"/>
              </a:solidFill>
              <a:latin typeface="Carlito"/>
              <a:ea typeface="Carlito"/>
              <a:cs typeface="Carlito"/>
              <a:sym typeface="Carlito"/>
            </a:endParaRPr>
          </a:p>
          <a:p>
            <a:pPr indent="-368300" lvl="0" marL="457200" marR="311150" rtl="0" algn="l">
              <a:lnSpc>
                <a:spcPct val="115000"/>
              </a:lnSpc>
              <a:spcBef>
                <a:spcPts val="1115"/>
              </a:spcBef>
              <a:spcAft>
                <a:spcPts val="0"/>
              </a:spcAft>
              <a:buClr>
                <a:srgbClr val="292929"/>
              </a:buClr>
              <a:buSzPts val="2200"/>
              <a:buChar char="•"/>
            </a:pPr>
            <a:r>
              <a:rPr lang="en-US" sz="2000">
                <a:solidFill>
                  <a:srgbClr val="404040"/>
                </a:solidFill>
                <a:latin typeface="Carlito"/>
                <a:ea typeface="Carlito"/>
                <a:cs typeface="Carlito"/>
                <a:sym typeface="Carlito"/>
              </a:rPr>
              <a:t>This allows us to understand why launch sites may be located where they are. Also visualizes  successful landings relative to location.</a:t>
            </a:r>
            <a:endParaRPr sz="2000">
              <a:solidFill>
                <a:schemeClr val="dk1"/>
              </a:solidFill>
              <a:latin typeface="Carlito"/>
              <a:ea typeface="Carlito"/>
              <a:cs typeface="Carlito"/>
              <a:sym typeface="Carlito"/>
            </a:endParaRPr>
          </a:p>
          <a:p>
            <a:pPr indent="-368300" lvl="0" marL="457200" rtl="0" algn="l">
              <a:spcBef>
                <a:spcPts val="1070"/>
              </a:spcBef>
              <a:spcAft>
                <a:spcPts val="0"/>
              </a:spcAft>
              <a:buClr>
                <a:srgbClr val="292929"/>
              </a:buClr>
              <a:buSzPts val="2200"/>
              <a:buChar char="•"/>
            </a:pPr>
            <a:r>
              <a:rPr lang="en-US" sz="2000" u="sng">
                <a:solidFill>
                  <a:srgbClr val="404040"/>
                </a:solidFill>
                <a:latin typeface="Carlito"/>
                <a:ea typeface="Carlito"/>
                <a:cs typeface="Carlito"/>
                <a:sym typeface="Carlito"/>
              </a:rPr>
              <a:t>GitHub url:</a:t>
            </a:r>
            <a:endParaRPr sz="2000">
              <a:solidFill>
                <a:schemeClr val="dk1"/>
              </a:solidFill>
              <a:latin typeface="Carlito"/>
              <a:ea typeface="Carlito"/>
              <a:cs typeface="Carlito"/>
              <a:sym typeface="Carlito"/>
            </a:endParaRPr>
          </a:p>
          <a:p>
            <a:pPr indent="0" lvl="0" marL="457200" marR="0" rtl="0" algn="l">
              <a:lnSpc>
                <a:spcPct val="100000"/>
              </a:lnSpc>
              <a:spcBef>
                <a:spcPts val="1400"/>
              </a:spcBef>
              <a:spcAft>
                <a:spcPts val="0"/>
              </a:spcAft>
              <a:buNone/>
            </a:pPr>
            <a:r>
              <a:rPr lang="en-US" sz="2200" u="sng">
                <a:solidFill>
                  <a:schemeClr val="hlink"/>
                </a:solidFill>
                <a:hlinkClick r:id="rId4"/>
              </a:rPr>
              <a:t>https://github.com/devharsh0/Applied-Data-Science-Capstone/blob/main/Applied_Data_Science_Capstone/Week%203%20Interactive%20Visual%20Analytics%20and%20Dashboard/Interactive%20Visual%20Analytics%20with%20Folium.ipynb</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63" name="Google Shape;263;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fontScale="85000" lnSpcReduction="20000"/>
          </a:bodyPr>
          <a:lstStyle/>
          <a:p>
            <a:pPr indent="-347345" lvl="0" marL="457200" rtl="0" algn="l">
              <a:spcBef>
                <a:spcPts val="0"/>
              </a:spcBef>
              <a:spcAft>
                <a:spcPts val="0"/>
              </a:spcAft>
              <a:buClr>
                <a:srgbClr val="292929"/>
              </a:buClr>
              <a:buSzPct val="110000"/>
              <a:buChar char="•"/>
            </a:pPr>
            <a:r>
              <a:rPr lang="en-US" sz="2000">
                <a:solidFill>
                  <a:srgbClr val="404040"/>
                </a:solidFill>
                <a:latin typeface="Carlito"/>
                <a:ea typeface="Carlito"/>
                <a:cs typeface="Carlito"/>
                <a:sym typeface="Carlito"/>
              </a:rPr>
              <a:t>Dashboard includes a pie chart and a scatter plot.</a:t>
            </a:r>
            <a:endParaRPr sz="2000">
              <a:solidFill>
                <a:schemeClr val="dk1"/>
              </a:solidFill>
              <a:latin typeface="Carlito"/>
              <a:ea typeface="Carlito"/>
              <a:cs typeface="Carlito"/>
              <a:sym typeface="Carlito"/>
            </a:endParaRPr>
          </a:p>
          <a:p>
            <a:pPr indent="-347345" lvl="0" marL="457200" marR="84455" rtl="0" algn="l">
              <a:lnSpc>
                <a:spcPct val="114500"/>
              </a:lnSpc>
              <a:spcBef>
                <a:spcPts val="1275"/>
              </a:spcBef>
              <a:spcAft>
                <a:spcPts val="0"/>
              </a:spcAft>
              <a:buClr>
                <a:srgbClr val="292929"/>
              </a:buClr>
              <a:buSzPct val="110000"/>
              <a:buChar char="•"/>
            </a:pPr>
            <a:r>
              <a:rPr lang="en-US" sz="2000">
                <a:solidFill>
                  <a:srgbClr val="404040"/>
                </a:solidFill>
                <a:latin typeface="Carlito"/>
                <a:ea typeface="Carlito"/>
                <a:cs typeface="Carlito"/>
                <a:sym typeface="Carlito"/>
              </a:rPr>
              <a:t>Pie chart can be selected to show distribution of successful landings across all launch sites and  can be selected to show individual launch site success rates.</a:t>
            </a:r>
            <a:endParaRPr sz="2000">
              <a:solidFill>
                <a:schemeClr val="dk1"/>
              </a:solidFill>
              <a:latin typeface="Carlito"/>
              <a:ea typeface="Carlito"/>
              <a:cs typeface="Carlito"/>
              <a:sym typeface="Carlito"/>
            </a:endParaRPr>
          </a:p>
          <a:p>
            <a:pPr indent="-347345" lvl="0" marL="457200" marR="5080" rtl="0" algn="l">
              <a:lnSpc>
                <a:spcPct val="110500"/>
              </a:lnSpc>
              <a:spcBef>
                <a:spcPts val="1375"/>
              </a:spcBef>
              <a:spcAft>
                <a:spcPts val="0"/>
              </a:spcAft>
              <a:buClr>
                <a:srgbClr val="292929"/>
              </a:buClr>
              <a:buSzPct val="110000"/>
              <a:buChar char="•"/>
            </a:pPr>
            <a:r>
              <a:rPr lang="en-US" sz="2000">
                <a:solidFill>
                  <a:srgbClr val="404040"/>
                </a:solidFill>
                <a:latin typeface="Carlito"/>
                <a:ea typeface="Carlito"/>
                <a:cs typeface="Carlito"/>
                <a:sym typeface="Carlito"/>
              </a:rPr>
              <a:t>Scatter plot takes two inputs: All sites or individual site and payload mass on a slider between 0  and 10000 kg.</a:t>
            </a:r>
            <a:endParaRPr sz="2000">
              <a:solidFill>
                <a:schemeClr val="dk1"/>
              </a:solidFill>
              <a:latin typeface="Carlito"/>
              <a:ea typeface="Carlito"/>
              <a:cs typeface="Carlito"/>
              <a:sym typeface="Carlito"/>
            </a:endParaRPr>
          </a:p>
          <a:p>
            <a:pPr indent="-347345" lvl="0" marL="457200" rtl="0" algn="l">
              <a:spcBef>
                <a:spcPts val="1050"/>
              </a:spcBef>
              <a:spcAft>
                <a:spcPts val="0"/>
              </a:spcAft>
              <a:buClr>
                <a:srgbClr val="292929"/>
              </a:buClr>
              <a:buSzPct val="110000"/>
              <a:buChar char="•"/>
            </a:pPr>
            <a:r>
              <a:rPr lang="en-US" sz="2000">
                <a:solidFill>
                  <a:srgbClr val="404040"/>
                </a:solidFill>
                <a:latin typeface="Carlito"/>
                <a:ea typeface="Carlito"/>
                <a:cs typeface="Carlito"/>
                <a:sym typeface="Carlito"/>
              </a:rPr>
              <a:t>The pie chart is used to visualize launch site success rate.</a:t>
            </a:r>
            <a:endParaRPr sz="2000">
              <a:solidFill>
                <a:schemeClr val="dk1"/>
              </a:solidFill>
              <a:latin typeface="Carlito"/>
              <a:ea typeface="Carlito"/>
              <a:cs typeface="Carlito"/>
              <a:sym typeface="Carlito"/>
            </a:endParaRPr>
          </a:p>
          <a:p>
            <a:pPr indent="-347345" lvl="0" marL="457200" rtl="0" algn="l">
              <a:lnSpc>
                <a:spcPct val="117500"/>
              </a:lnSpc>
              <a:spcBef>
                <a:spcPts val="1105"/>
              </a:spcBef>
              <a:spcAft>
                <a:spcPts val="0"/>
              </a:spcAft>
              <a:buClr>
                <a:srgbClr val="292929"/>
              </a:buClr>
              <a:buSzPct val="110000"/>
              <a:buChar char="•"/>
            </a:pPr>
            <a:r>
              <a:rPr lang="en-US" sz="2000">
                <a:solidFill>
                  <a:srgbClr val="404040"/>
                </a:solidFill>
                <a:latin typeface="Carlito"/>
                <a:ea typeface="Carlito"/>
                <a:cs typeface="Carlito"/>
                <a:sym typeface="Carlito"/>
              </a:rPr>
              <a:t>The scatter plot can help us see how success varies across launch sites, payload mass, and</a:t>
            </a:r>
            <a:endParaRPr sz="2000">
              <a:solidFill>
                <a:schemeClr val="dk1"/>
              </a:solidFill>
              <a:latin typeface="Carlito"/>
              <a:ea typeface="Carlito"/>
              <a:cs typeface="Carlito"/>
              <a:sym typeface="Carlito"/>
            </a:endParaRPr>
          </a:p>
          <a:p>
            <a:pPr indent="0" lvl="0" marL="457200" rtl="0" algn="l">
              <a:lnSpc>
                <a:spcPct val="117500"/>
              </a:lnSpc>
              <a:spcBef>
                <a:spcPts val="0"/>
              </a:spcBef>
              <a:spcAft>
                <a:spcPts val="0"/>
              </a:spcAft>
              <a:buNone/>
            </a:pPr>
            <a:r>
              <a:rPr lang="en-US" sz="2000">
                <a:solidFill>
                  <a:srgbClr val="404040"/>
                </a:solidFill>
                <a:latin typeface="Carlito"/>
                <a:ea typeface="Carlito"/>
                <a:cs typeface="Carlito"/>
                <a:sym typeface="Carlito"/>
              </a:rPr>
              <a:t>booster version category.</a:t>
            </a:r>
            <a:endParaRPr sz="2000">
              <a:solidFill>
                <a:schemeClr val="dk1"/>
              </a:solidFill>
              <a:latin typeface="Carlito"/>
              <a:ea typeface="Carlito"/>
              <a:cs typeface="Carlito"/>
              <a:sym typeface="Carlito"/>
            </a:endParaRPr>
          </a:p>
          <a:p>
            <a:pPr indent="-347345" lvl="0" marL="457200" rtl="0" algn="l">
              <a:spcBef>
                <a:spcPts val="925"/>
              </a:spcBef>
              <a:spcAft>
                <a:spcPts val="0"/>
              </a:spcAft>
              <a:buClr>
                <a:srgbClr val="292929"/>
              </a:buClr>
              <a:buSzPct val="110000"/>
              <a:buChar char="•"/>
            </a:pPr>
            <a:r>
              <a:rPr lang="en-US" sz="2000" u="sng">
                <a:solidFill>
                  <a:srgbClr val="404040"/>
                </a:solidFill>
                <a:latin typeface="Carlito"/>
                <a:ea typeface="Carlito"/>
                <a:cs typeface="Carlito"/>
                <a:sym typeface="Carlito"/>
              </a:rPr>
              <a:t>GitHub url:-</a:t>
            </a:r>
            <a:endParaRPr sz="2000">
              <a:solidFill>
                <a:schemeClr val="dk1"/>
              </a:solidFill>
              <a:latin typeface="Carlito"/>
              <a:ea typeface="Carlito"/>
              <a:cs typeface="Carlito"/>
              <a:sym typeface="Carlito"/>
            </a:endParaRPr>
          </a:p>
          <a:p>
            <a:pPr indent="0" lvl="0" marL="457200" marR="0" rtl="0" algn="l">
              <a:lnSpc>
                <a:spcPct val="100000"/>
              </a:lnSpc>
              <a:spcBef>
                <a:spcPts val="1400"/>
              </a:spcBef>
              <a:spcAft>
                <a:spcPts val="0"/>
              </a:spcAft>
              <a:buNone/>
            </a:pPr>
            <a:r>
              <a:rPr lang="en-US" sz="2200" u="sng">
                <a:solidFill>
                  <a:schemeClr val="hlink"/>
                </a:solidFill>
                <a:hlinkClick r:id="rId4"/>
              </a:rPr>
              <a:t>https://github.com/devharsh0/Applied-Data-Science-Capstone/blob/main/Applied_Data_Science_Capstone/Week%203%20Interactive%20Visual%20Analytics%20and%20Dashboard/spacex_dash_app.py</a:t>
            </a:r>
            <a:endParaRPr sz="2200">
              <a:solidFill>
                <a:srgbClr val="292929"/>
              </a:solidFil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270" name="Google Shape;270;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6" name="Google Shape;276;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grpSp>
        <p:nvGrpSpPr>
          <p:cNvPr id="277" name="Google Shape;277;p29"/>
          <p:cNvGrpSpPr/>
          <p:nvPr/>
        </p:nvGrpSpPr>
        <p:grpSpPr>
          <a:xfrm>
            <a:off x="3829811" y="1941575"/>
            <a:ext cx="1923414" cy="1720596"/>
            <a:chOff x="3829811" y="1941575"/>
            <a:chExt cx="1923414" cy="1720596"/>
          </a:xfrm>
        </p:grpSpPr>
        <p:sp>
          <p:nvSpPr>
            <p:cNvPr id="278" name="Google Shape;278;p29"/>
            <p:cNvSpPr/>
            <p:nvPr/>
          </p:nvSpPr>
          <p:spPr>
            <a:xfrm>
              <a:off x="4133087" y="2229611"/>
              <a:ext cx="173989" cy="1432560"/>
            </a:xfrm>
            <a:custGeom>
              <a:rect b="b" l="l" r="r" t="t"/>
              <a:pathLst>
                <a:path extrusionOk="0" h="1432560" w="173989">
                  <a:moveTo>
                    <a:pt x="173482" y="0"/>
                  </a:moveTo>
                  <a:lnTo>
                    <a:pt x="0" y="0"/>
                  </a:lnTo>
                  <a:lnTo>
                    <a:pt x="0" y="1432560"/>
                  </a:lnTo>
                  <a:lnTo>
                    <a:pt x="173482" y="1432560"/>
                  </a:lnTo>
                  <a:lnTo>
                    <a:pt x="173482" y="0"/>
                  </a:lnTo>
                  <a:close/>
                </a:path>
              </a:pathLst>
            </a:custGeom>
            <a:solidFill>
              <a:srgbClr val="EDC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29"/>
            <p:cNvSpPr/>
            <p:nvPr/>
          </p:nvSpPr>
          <p:spPr>
            <a:xfrm>
              <a:off x="3829811" y="1941575"/>
              <a:ext cx="1923414" cy="1153795"/>
            </a:xfrm>
            <a:custGeom>
              <a:rect b="b" l="l" r="r" t="t"/>
              <a:pathLst>
                <a:path extrusionOk="0" h="1153795" w="1923414">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rgbClr val="E2831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29"/>
            <p:cNvSpPr/>
            <p:nvPr/>
          </p:nvSpPr>
          <p:spPr>
            <a:xfrm>
              <a:off x="3829811" y="1941575"/>
              <a:ext cx="1923414" cy="1153795"/>
            </a:xfrm>
            <a:custGeom>
              <a:rect b="b" l="l" r="r" t="t"/>
              <a:pathLst>
                <a:path extrusionOk="0" h="1153795" w="1923414">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no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81" name="Google Shape;281;p29"/>
          <p:cNvSpPr txBox="1"/>
          <p:nvPr/>
        </p:nvSpPr>
        <p:spPr>
          <a:xfrm>
            <a:off x="3998721" y="2219960"/>
            <a:ext cx="1568400" cy="2751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700">
                <a:solidFill>
                  <a:srgbClr val="FFFFFF"/>
                </a:solidFill>
                <a:latin typeface="Carlito"/>
                <a:ea typeface="Carlito"/>
                <a:cs typeface="Carlito"/>
                <a:sym typeface="Carlito"/>
              </a:rPr>
              <a:t>Split label column</a:t>
            </a:r>
            <a:endParaRPr sz="1700">
              <a:solidFill>
                <a:srgbClr val="000000"/>
              </a:solidFill>
              <a:latin typeface="Carlito"/>
              <a:ea typeface="Carlito"/>
              <a:cs typeface="Carlito"/>
              <a:sym typeface="Carlito"/>
            </a:endParaRPr>
          </a:p>
        </p:txBody>
      </p:sp>
      <p:sp>
        <p:nvSpPr>
          <p:cNvPr id="282" name="Google Shape;282;p29"/>
          <p:cNvSpPr txBox="1"/>
          <p:nvPr/>
        </p:nvSpPr>
        <p:spPr>
          <a:xfrm>
            <a:off x="3917950" y="2456180"/>
            <a:ext cx="1722900" cy="5367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700">
                <a:solidFill>
                  <a:srgbClr val="FFFFFF"/>
                </a:solidFill>
                <a:latin typeface="Carlito"/>
                <a:ea typeface="Carlito"/>
                <a:cs typeface="Carlito"/>
                <a:sym typeface="Carlito"/>
              </a:rPr>
              <a:t>‘Class’ from dataset</a:t>
            </a:r>
            <a:endParaRPr sz="1700">
              <a:solidFill>
                <a:srgbClr val="000000"/>
              </a:solidFill>
              <a:latin typeface="Carlito"/>
              <a:ea typeface="Carlito"/>
              <a:cs typeface="Carlito"/>
              <a:sym typeface="Carlito"/>
            </a:endParaRPr>
          </a:p>
        </p:txBody>
      </p:sp>
      <p:grpSp>
        <p:nvGrpSpPr>
          <p:cNvPr id="283" name="Google Shape;283;p29"/>
          <p:cNvGrpSpPr/>
          <p:nvPr/>
        </p:nvGrpSpPr>
        <p:grpSpPr>
          <a:xfrm>
            <a:off x="3829811" y="3383279"/>
            <a:ext cx="1923414" cy="1722120"/>
            <a:chOff x="3829811" y="3383279"/>
            <a:chExt cx="1923414" cy="1722120"/>
          </a:xfrm>
        </p:grpSpPr>
        <p:sp>
          <p:nvSpPr>
            <p:cNvPr id="284" name="Google Shape;284;p29"/>
            <p:cNvSpPr/>
            <p:nvPr/>
          </p:nvSpPr>
          <p:spPr>
            <a:xfrm>
              <a:off x="4133087" y="3672839"/>
              <a:ext cx="173989" cy="1432560"/>
            </a:xfrm>
            <a:custGeom>
              <a:rect b="b" l="l" r="r" t="t"/>
              <a:pathLst>
                <a:path extrusionOk="0" h="1432560" w="173989">
                  <a:moveTo>
                    <a:pt x="173482" y="0"/>
                  </a:moveTo>
                  <a:lnTo>
                    <a:pt x="0" y="0"/>
                  </a:lnTo>
                  <a:lnTo>
                    <a:pt x="0" y="1432560"/>
                  </a:lnTo>
                  <a:lnTo>
                    <a:pt x="173482" y="1432560"/>
                  </a:lnTo>
                  <a:lnTo>
                    <a:pt x="173482" y="0"/>
                  </a:lnTo>
                  <a:close/>
                </a:path>
              </a:pathLst>
            </a:custGeom>
            <a:solidFill>
              <a:srgbClr val="EDC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29"/>
            <p:cNvSpPr/>
            <p:nvPr/>
          </p:nvSpPr>
          <p:spPr>
            <a:xfrm>
              <a:off x="3829811" y="3383279"/>
              <a:ext cx="1923414" cy="1155064"/>
            </a:xfrm>
            <a:custGeom>
              <a:rect b="b" l="l" r="r" t="t"/>
              <a:pathLst>
                <a:path extrusionOk="0" h="1155064" w="192341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rgbClr val="E2831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29"/>
            <p:cNvSpPr/>
            <p:nvPr/>
          </p:nvSpPr>
          <p:spPr>
            <a:xfrm>
              <a:off x="3829811" y="3383279"/>
              <a:ext cx="1923414" cy="1155064"/>
            </a:xfrm>
            <a:custGeom>
              <a:rect b="b" l="l" r="r" t="t"/>
              <a:pathLst>
                <a:path extrusionOk="0" h="1155064" w="192341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no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87" name="Google Shape;287;p29"/>
          <p:cNvSpPr txBox="1"/>
          <p:nvPr/>
        </p:nvSpPr>
        <p:spPr>
          <a:xfrm>
            <a:off x="4010914" y="3544315"/>
            <a:ext cx="1524600" cy="5367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700">
                <a:solidFill>
                  <a:srgbClr val="FFFFFF"/>
                </a:solidFill>
                <a:latin typeface="Carlito"/>
                <a:ea typeface="Carlito"/>
                <a:cs typeface="Carlito"/>
                <a:sym typeface="Carlito"/>
              </a:rPr>
              <a:t>Fit and Transform</a:t>
            </a:r>
            <a:endParaRPr sz="1700">
              <a:solidFill>
                <a:srgbClr val="000000"/>
              </a:solidFill>
              <a:latin typeface="Carlito"/>
              <a:ea typeface="Carlito"/>
              <a:cs typeface="Carlito"/>
              <a:sym typeface="Carlito"/>
            </a:endParaRPr>
          </a:p>
        </p:txBody>
      </p:sp>
      <p:sp>
        <p:nvSpPr>
          <p:cNvPr id="288" name="Google Shape;288;p29"/>
          <p:cNvSpPr txBox="1"/>
          <p:nvPr/>
        </p:nvSpPr>
        <p:spPr>
          <a:xfrm>
            <a:off x="4145026" y="3780282"/>
            <a:ext cx="1281300" cy="274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rgbClr val="FFFFFF"/>
                </a:solidFill>
                <a:latin typeface="Carlito"/>
                <a:ea typeface="Carlito"/>
                <a:cs typeface="Carlito"/>
                <a:sym typeface="Carlito"/>
              </a:rPr>
              <a:t>Features using</a:t>
            </a:r>
            <a:endParaRPr sz="1700">
              <a:solidFill>
                <a:srgbClr val="000000"/>
              </a:solidFill>
              <a:latin typeface="Carlito"/>
              <a:ea typeface="Carlito"/>
              <a:cs typeface="Carlito"/>
              <a:sym typeface="Carlito"/>
            </a:endParaRPr>
          </a:p>
        </p:txBody>
      </p:sp>
      <p:sp>
        <p:nvSpPr>
          <p:cNvPr id="289" name="Google Shape;289;p29"/>
          <p:cNvSpPr txBox="1"/>
          <p:nvPr/>
        </p:nvSpPr>
        <p:spPr>
          <a:xfrm>
            <a:off x="4097782" y="4018026"/>
            <a:ext cx="1367700" cy="536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rgbClr val="FFFFFF"/>
                </a:solidFill>
                <a:latin typeface="Carlito"/>
                <a:ea typeface="Carlito"/>
                <a:cs typeface="Carlito"/>
                <a:sym typeface="Carlito"/>
              </a:rPr>
              <a:t>Standard Scaler</a:t>
            </a:r>
            <a:endParaRPr sz="1700">
              <a:solidFill>
                <a:srgbClr val="000000"/>
              </a:solidFill>
              <a:latin typeface="Carlito"/>
              <a:ea typeface="Carlito"/>
              <a:cs typeface="Carlito"/>
              <a:sym typeface="Carlito"/>
            </a:endParaRPr>
          </a:p>
        </p:txBody>
      </p:sp>
      <p:grpSp>
        <p:nvGrpSpPr>
          <p:cNvPr id="290" name="Google Shape;290;p29"/>
          <p:cNvGrpSpPr/>
          <p:nvPr/>
        </p:nvGrpSpPr>
        <p:grpSpPr>
          <a:xfrm>
            <a:off x="3829811" y="4826508"/>
            <a:ext cx="2942970" cy="1153795"/>
            <a:chOff x="3829811" y="4826508"/>
            <a:chExt cx="2942970" cy="1153795"/>
          </a:xfrm>
        </p:grpSpPr>
        <p:sp>
          <p:nvSpPr>
            <p:cNvPr id="291" name="Google Shape;291;p29"/>
            <p:cNvSpPr/>
            <p:nvPr/>
          </p:nvSpPr>
          <p:spPr>
            <a:xfrm>
              <a:off x="4224527" y="5023104"/>
              <a:ext cx="2548254" cy="173989"/>
            </a:xfrm>
            <a:custGeom>
              <a:rect b="b" l="l" r="r" t="t"/>
              <a:pathLst>
                <a:path extrusionOk="0" h="173989" w="2548254">
                  <a:moveTo>
                    <a:pt x="2548001" y="0"/>
                  </a:moveTo>
                  <a:lnTo>
                    <a:pt x="0" y="0"/>
                  </a:lnTo>
                  <a:lnTo>
                    <a:pt x="0" y="173482"/>
                  </a:lnTo>
                  <a:lnTo>
                    <a:pt x="2548001" y="173482"/>
                  </a:lnTo>
                  <a:lnTo>
                    <a:pt x="2548001" y="0"/>
                  </a:lnTo>
                  <a:close/>
                </a:path>
              </a:pathLst>
            </a:custGeom>
            <a:solidFill>
              <a:srgbClr val="EDC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29"/>
            <p:cNvSpPr/>
            <p:nvPr/>
          </p:nvSpPr>
          <p:spPr>
            <a:xfrm>
              <a:off x="3829811" y="4826508"/>
              <a:ext cx="1923414" cy="1153795"/>
            </a:xfrm>
            <a:custGeom>
              <a:rect b="b" l="l" r="r" t="t"/>
              <a:pathLst>
                <a:path extrusionOk="0" h="1153795" w="1923414">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solidFill>
              <a:srgbClr val="E2831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29"/>
            <p:cNvSpPr/>
            <p:nvPr/>
          </p:nvSpPr>
          <p:spPr>
            <a:xfrm>
              <a:off x="3829811" y="4826508"/>
              <a:ext cx="1923414" cy="1153795"/>
            </a:xfrm>
            <a:custGeom>
              <a:rect b="b" l="l" r="r" t="t"/>
              <a:pathLst>
                <a:path extrusionOk="0" h="1153795" w="1923414">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no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4" name="Google Shape;294;p29"/>
          <p:cNvSpPr txBox="1"/>
          <p:nvPr/>
        </p:nvSpPr>
        <p:spPr>
          <a:xfrm>
            <a:off x="4103878" y="5104841"/>
            <a:ext cx="1344900" cy="5367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700">
                <a:solidFill>
                  <a:srgbClr val="FFFFFF"/>
                </a:solidFill>
                <a:latin typeface="Carlito"/>
                <a:ea typeface="Carlito"/>
                <a:cs typeface="Carlito"/>
                <a:sym typeface="Carlito"/>
              </a:rPr>
              <a:t>Train_test_split</a:t>
            </a:r>
            <a:endParaRPr sz="1700">
              <a:solidFill>
                <a:srgbClr val="000000"/>
              </a:solidFill>
              <a:latin typeface="Carlito"/>
              <a:ea typeface="Carlito"/>
              <a:cs typeface="Carlito"/>
              <a:sym typeface="Carlito"/>
            </a:endParaRPr>
          </a:p>
        </p:txBody>
      </p:sp>
      <p:sp>
        <p:nvSpPr>
          <p:cNvPr id="295" name="Google Shape;295;p29"/>
          <p:cNvSpPr txBox="1"/>
          <p:nvPr/>
        </p:nvSpPr>
        <p:spPr>
          <a:xfrm>
            <a:off x="4583938" y="5341747"/>
            <a:ext cx="411600" cy="274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rgbClr val="FFFFFF"/>
                </a:solidFill>
                <a:latin typeface="Carlito"/>
                <a:ea typeface="Carlito"/>
                <a:cs typeface="Carlito"/>
                <a:sym typeface="Carlito"/>
              </a:rPr>
              <a:t>data</a:t>
            </a:r>
            <a:endParaRPr sz="1700">
              <a:solidFill>
                <a:srgbClr val="000000"/>
              </a:solidFill>
              <a:latin typeface="Carlito"/>
              <a:ea typeface="Carlito"/>
              <a:cs typeface="Carlito"/>
              <a:sym typeface="Carlito"/>
            </a:endParaRPr>
          </a:p>
        </p:txBody>
      </p:sp>
      <p:grpSp>
        <p:nvGrpSpPr>
          <p:cNvPr id="296" name="Google Shape;296;p29"/>
          <p:cNvGrpSpPr/>
          <p:nvPr/>
        </p:nvGrpSpPr>
        <p:grpSpPr>
          <a:xfrm>
            <a:off x="6388608" y="3672840"/>
            <a:ext cx="1923415" cy="2307463"/>
            <a:chOff x="6388608" y="3672840"/>
            <a:chExt cx="1923415" cy="2307463"/>
          </a:xfrm>
        </p:grpSpPr>
        <p:sp>
          <p:nvSpPr>
            <p:cNvPr id="297" name="Google Shape;297;p29"/>
            <p:cNvSpPr/>
            <p:nvPr/>
          </p:nvSpPr>
          <p:spPr>
            <a:xfrm>
              <a:off x="6691884" y="3672840"/>
              <a:ext cx="172084" cy="1432560"/>
            </a:xfrm>
            <a:custGeom>
              <a:rect b="b" l="l" r="r" t="t"/>
              <a:pathLst>
                <a:path extrusionOk="0" h="1432560" w="172084">
                  <a:moveTo>
                    <a:pt x="171703" y="0"/>
                  </a:moveTo>
                  <a:lnTo>
                    <a:pt x="0" y="0"/>
                  </a:lnTo>
                  <a:lnTo>
                    <a:pt x="0" y="1432560"/>
                  </a:lnTo>
                  <a:lnTo>
                    <a:pt x="171703" y="1432560"/>
                  </a:lnTo>
                  <a:lnTo>
                    <a:pt x="171703" y="0"/>
                  </a:lnTo>
                  <a:close/>
                </a:path>
              </a:pathLst>
            </a:custGeom>
            <a:solidFill>
              <a:srgbClr val="EDC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29"/>
            <p:cNvSpPr/>
            <p:nvPr/>
          </p:nvSpPr>
          <p:spPr>
            <a:xfrm>
              <a:off x="6388608" y="4826508"/>
              <a:ext cx="1923415" cy="1153795"/>
            </a:xfrm>
            <a:custGeom>
              <a:rect b="b" l="l" r="r" t="t"/>
              <a:pathLst>
                <a:path extrusionOk="0" h="1153795" w="192341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solidFill>
              <a:srgbClr val="E2831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29"/>
            <p:cNvSpPr/>
            <p:nvPr/>
          </p:nvSpPr>
          <p:spPr>
            <a:xfrm>
              <a:off x="6388608" y="4826508"/>
              <a:ext cx="1923415" cy="1153795"/>
            </a:xfrm>
            <a:custGeom>
              <a:rect b="b" l="l" r="r" t="t"/>
              <a:pathLst>
                <a:path extrusionOk="0" h="1153795" w="192341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no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0" name="Google Shape;300;p29"/>
          <p:cNvSpPr txBox="1"/>
          <p:nvPr/>
        </p:nvSpPr>
        <p:spPr>
          <a:xfrm>
            <a:off x="6735826" y="4986909"/>
            <a:ext cx="1219800" cy="274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rgbClr val="FFFFFF"/>
                </a:solidFill>
                <a:latin typeface="Carlito"/>
                <a:ea typeface="Carlito"/>
                <a:cs typeface="Carlito"/>
                <a:sym typeface="Carlito"/>
              </a:rPr>
              <a:t>GridSearchCV</a:t>
            </a:r>
            <a:endParaRPr sz="1700">
              <a:solidFill>
                <a:srgbClr val="000000"/>
              </a:solidFill>
              <a:latin typeface="Carlito"/>
              <a:ea typeface="Carlito"/>
              <a:cs typeface="Carlito"/>
              <a:sym typeface="Carlito"/>
            </a:endParaRPr>
          </a:p>
        </p:txBody>
      </p:sp>
      <p:sp>
        <p:nvSpPr>
          <p:cNvPr id="301" name="Google Shape;301;p29"/>
          <p:cNvSpPr txBox="1"/>
          <p:nvPr/>
        </p:nvSpPr>
        <p:spPr>
          <a:xfrm>
            <a:off x="6485890" y="5217033"/>
            <a:ext cx="1732200" cy="903000"/>
          </a:xfrm>
          <a:prstGeom prst="rect">
            <a:avLst/>
          </a:prstGeom>
          <a:noFill/>
          <a:ln>
            <a:noFill/>
          </a:ln>
        </p:spPr>
        <p:txBody>
          <a:bodyPr anchorCtr="0" anchor="t" bIns="0" lIns="0" spcFirstLastPara="1" rIns="0" wrap="square" tIns="25400">
            <a:spAutoFit/>
          </a:bodyPr>
          <a:lstStyle/>
          <a:p>
            <a:pPr indent="223520" lvl="0" marL="12700" marR="5080" rtl="0" algn="l">
              <a:lnSpc>
                <a:spcPct val="117647"/>
              </a:lnSpc>
              <a:spcBef>
                <a:spcPts val="0"/>
              </a:spcBef>
              <a:spcAft>
                <a:spcPts val="0"/>
              </a:spcAft>
              <a:buNone/>
            </a:pPr>
            <a:r>
              <a:rPr lang="en-US" sz="1700">
                <a:solidFill>
                  <a:srgbClr val="FFFFFF"/>
                </a:solidFill>
                <a:latin typeface="Carlito"/>
                <a:ea typeface="Carlito"/>
                <a:cs typeface="Carlito"/>
                <a:sym typeface="Carlito"/>
              </a:rPr>
              <a:t>(cv=10) to find  optimal parameters</a:t>
            </a:r>
            <a:endParaRPr sz="1700">
              <a:solidFill>
                <a:srgbClr val="000000"/>
              </a:solidFill>
              <a:latin typeface="Carlito"/>
              <a:ea typeface="Carlito"/>
              <a:cs typeface="Carlito"/>
              <a:sym typeface="Carlito"/>
            </a:endParaRPr>
          </a:p>
        </p:txBody>
      </p:sp>
      <p:grpSp>
        <p:nvGrpSpPr>
          <p:cNvPr id="302" name="Google Shape;302;p29"/>
          <p:cNvGrpSpPr/>
          <p:nvPr/>
        </p:nvGrpSpPr>
        <p:grpSpPr>
          <a:xfrm>
            <a:off x="6388608" y="2229611"/>
            <a:ext cx="1923415" cy="2308732"/>
            <a:chOff x="6388608" y="2229611"/>
            <a:chExt cx="1923415" cy="2308732"/>
          </a:xfrm>
        </p:grpSpPr>
        <p:sp>
          <p:nvSpPr>
            <p:cNvPr id="303" name="Google Shape;303;p29"/>
            <p:cNvSpPr/>
            <p:nvPr/>
          </p:nvSpPr>
          <p:spPr>
            <a:xfrm>
              <a:off x="6691884" y="2229611"/>
              <a:ext cx="172084" cy="1432560"/>
            </a:xfrm>
            <a:custGeom>
              <a:rect b="b" l="l" r="r" t="t"/>
              <a:pathLst>
                <a:path extrusionOk="0" h="1432560" w="172084">
                  <a:moveTo>
                    <a:pt x="171703" y="0"/>
                  </a:moveTo>
                  <a:lnTo>
                    <a:pt x="0" y="0"/>
                  </a:lnTo>
                  <a:lnTo>
                    <a:pt x="0" y="1432560"/>
                  </a:lnTo>
                  <a:lnTo>
                    <a:pt x="171703" y="1432560"/>
                  </a:lnTo>
                  <a:lnTo>
                    <a:pt x="171703" y="0"/>
                  </a:lnTo>
                  <a:close/>
                </a:path>
              </a:pathLst>
            </a:custGeom>
            <a:solidFill>
              <a:srgbClr val="EDC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29"/>
            <p:cNvSpPr/>
            <p:nvPr/>
          </p:nvSpPr>
          <p:spPr>
            <a:xfrm>
              <a:off x="6388608" y="3383279"/>
              <a:ext cx="1923415" cy="1155064"/>
            </a:xfrm>
            <a:custGeom>
              <a:rect b="b" l="l" r="r" t="t"/>
              <a:pathLst>
                <a:path extrusionOk="0" h="1155064" w="1923415">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rgbClr val="E2831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29"/>
            <p:cNvSpPr/>
            <p:nvPr/>
          </p:nvSpPr>
          <p:spPr>
            <a:xfrm>
              <a:off x="6388608" y="3383279"/>
              <a:ext cx="1923415" cy="1155064"/>
            </a:xfrm>
            <a:custGeom>
              <a:rect b="b" l="l" r="r" t="t"/>
              <a:pathLst>
                <a:path extrusionOk="0" h="1155064" w="1923415">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no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6" name="Google Shape;306;p29"/>
          <p:cNvSpPr txBox="1"/>
          <p:nvPr/>
        </p:nvSpPr>
        <p:spPr>
          <a:xfrm>
            <a:off x="6546595" y="3425444"/>
            <a:ext cx="1593900" cy="2751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700">
                <a:solidFill>
                  <a:srgbClr val="FFFFFF"/>
                </a:solidFill>
                <a:latin typeface="Carlito"/>
                <a:ea typeface="Carlito"/>
                <a:cs typeface="Carlito"/>
                <a:sym typeface="Carlito"/>
              </a:rPr>
              <a:t>Use GridSearchCV</a:t>
            </a:r>
            <a:endParaRPr sz="1700">
              <a:solidFill>
                <a:srgbClr val="000000"/>
              </a:solidFill>
              <a:latin typeface="Carlito"/>
              <a:ea typeface="Carlito"/>
              <a:cs typeface="Carlito"/>
              <a:sym typeface="Carlito"/>
            </a:endParaRPr>
          </a:p>
        </p:txBody>
      </p:sp>
      <p:sp>
        <p:nvSpPr>
          <p:cNvPr id="307" name="Google Shape;307;p29"/>
          <p:cNvSpPr txBox="1"/>
          <p:nvPr/>
        </p:nvSpPr>
        <p:spPr>
          <a:xfrm>
            <a:off x="6602983" y="3661028"/>
            <a:ext cx="1484100" cy="274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rgbClr val="FFFFFF"/>
                </a:solidFill>
                <a:latin typeface="Carlito"/>
                <a:ea typeface="Carlito"/>
                <a:cs typeface="Carlito"/>
                <a:sym typeface="Carlito"/>
              </a:rPr>
              <a:t>on LogReg, SVM,</a:t>
            </a:r>
            <a:endParaRPr sz="1700">
              <a:solidFill>
                <a:srgbClr val="000000"/>
              </a:solidFill>
              <a:latin typeface="Carlito"/>
              <a:ea typeface="Carlito"/>
              <a:cs typeface="Carlito"/>
              <a:sym typeface="Carlito"/>
            </a:endParaRPr>
          </a:p>
        </p:txBody>
      </p:sp>
      <p:sp>
        <p:nvSpPr>
          <p:cNvPr id="308" name="Google Shape;308;p29"/>
          <p:cNvSpPr txBox="1"/>
          <p:nvPr/>
        </p:nvSpPr>
        <p:spPr>
          <a:xfrm>
            <a:off x="6535928" y="3899408"/>
            <a:ext cx="1602600" cy="536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rgbClr val="FFFFFF"/>
                </a:solidFill>
                <a:latin typeface="Carlito"/>
                <a:ea typeface="Carlito"/>
                <a:cs typeface="Carlito"/>
                <a:sym typeface="Carlito"/>
              </a:rPr>
              <a:t>Decision Tree, and</a:t>
            </a:r>
            <a:endParaRPr sz="1700">
              <a:solidFill>
                <a:srgbClr val="000000"/>
              </a:solidFill>
              <a:latin typeface="Carlito"/>
              <a:ea typeface="Carlito"/>
              <a:cs typeface="Carlito"/>
              <a:sym typeface="Carlito"/>
            </a:endParaRPr>
          </a:p>
        </p:txBody>
      </p:sp>
      <p:sp>
        <p:nvSpPr>
          <p:cNvPr id="309" name="Google Shape;309;p29"/>
          <p:cNvSpPr txBox="1"/>
          <p:nvPr/>
        </p:nvSpPr>
        <p:spPr>
          <a:xfrm>
            <a:off x="6795261" y="4135627"/>
            <a:ext cx="1100400" cy="274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rgbClr val="FFFFFF"/>
                </a:solidFill>
                <a:latin typeface="Carlito"/>
                <a:ea typeface="Carlito"/>
                <a:cs typeface="Carlito"/>
                <a:sym typeface="Carlito"/>
              </a:rPr>
              <a:t>KNN models</a:t>
            </a:r>
            <a:endParaRPr sz="1700">
              <a:solidFill>
                <a:srgbClr val="000000"/>
              </a:solidFill>
              <a:latin typeface="Carlito"/>
              <a:ea typeface="Carlito"/>
              <a:cs typeface="Carlito"/>
              <a:sym typeface="Carlito"/>
            </a:endParaRPr>
          </a:p>
        </p:txBody>
      </p:sp>
      <p:grpSp>
        <p:nvGrpSpPr>
          <p:cNvPr id="310" name="Google Shape;310;p29"/>
          <p:cNvGrpSpPr/>
          <p:nvPr/>
        </p:nvGrpSpPr>
        <p:grpSpPr>
          <a:xfrm>
            <a:off x="6388608" y="1941575"/>
            <a:ext cx="2942970" cy="1153795"/>
            <a:chOff x="6388608" y="1941575"/>
            <a:chExt cx="2942970" cy="1153795"/>
          </a:xfrm>
        </p:grpSpPr>
        <p:sp>
          <p:nvSpPr>
            <p:cNvPr id="311" name="Google Shape;311;p29"/>
            <p:cNvSpPr/>
            <p:nvPr/>
          </p:nvSpPr>
          <p:spPr>
            <a:xfrm>
              <a:off x="6783324" y="2138171"/>
              <a:ext cx="2548254" cy="173989"/>
            </a:xfrm>
            <a:custGeom>
              <a:rect b="b" l="l" r="r" t="t"/>
              <a:pathLst>
                <a:path extrusionOk="0" h="173989" w="2548254">
                  <a:moveTo>
                    <a:pt x="2548001" y="0"/>
                  </a:moveTo>
                  <a:lnTo>
                    <a:pt x="0" y="0"/>
                  </a:lnTo>
                  <a:lnTo>
                    <a:pt x="0" y="173482"/>
                  </a:lnTo>
                  <a:lnTo>
                    <a:pt x="2548001" y="173482"/>
                  </a:lnTo>
                  <a:lnTo>
                    <a:pt x="2548001" y="0"/>
                  </a:lnTo>
                  <a:close/>
                </a:path>
              </a:pathLst>
            </a:custGeom>
            <a:solidFill>
              <a:srgbClr val="EDC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29"/>
            <p:cNvSpPr/>
            <p:nvPr/>
          </p:nvSpPr>
          <p:spPr>
            <a:xfrm>
              <a:off x="6388608" y="1941575"/>
              <a:ext cx="1923415" cy="1153795"/>
            </a:xfrm>
            <a:custGeom>
              <a:rect b="b" l="l" r="r" t="t"/>
              <a:pathLst>
                <a:path extrusionOk="0" h="1153795" w="192341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rgbClr val="E2831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29"/>
            <p:cNvSpPr/>
            <p:nvPr/>
          </p:nvSpPr>
          <p:spPr>
            <a:xfrm>
              <a:off x="6388608" y="1941575"/>
              <a:ext cx="1923415" cy="1153795"/>
            </a:xfrm>
            <a:custGeom>
              <a:rect b="b" l="l" r="r" t="t"/>
              <a:pathLst>
                <a:path extrusionOk="0" h="1153795" w="192341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no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14" name="Google Shape;314;p29"/>
          <p:cNvSpPr txBox="1"/>
          <p:nvPr/>
        </p:nvSpPr>
        <p:spPr>
          <a:xfrm>
            <a:off x="6613906" y="2219960"/>
            <a:ext cx="1455300" cy="5367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700">
                <a:solidFill>
                  <a:srgbClr val="FFFFFF"/>
                </a:solidFill>
                <a:latin typeface="Carlito"/>
                <a:ea typeface="Carlito"/>
                <a:cs typeface="Carlito"/>
                <a:sym typeface="Carlito"/>
              </a:rPr>
              <a:t>Score models on</a:t>
            </a:r>
            <a:endParaRPr sz="1700">
              <a:solidFill>
                <a:srgbClr val="000000"/>
              </a:solidFill>
              <a:latin typeface="Carlito"/>
              <a:ea typeface="Carlito"/>
              <a:cs typeface="Carlito"/>
              <a:sym typeface="Carlito"/>
            </a:endParaRPr>
          </a:p>
        </p:txBody>
      </p:sp>
      <p:sp>
        <p:nvSpPr>
          <p:cNvPr id="315" name="Google Shape;315;p29"/>
          <p:cNvSpPr txBox="1"/>
          <p:nvPr/>
        </p:nvSpPr>
        <p:spPr>
          <a:xfrm>
            <a:off x="6805930" y="2456180"/>
            <a:ext cx="1071900" cy="2751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700">
                <a:solidFill>
                  <a:srgbClr val="FFFFFF"/>
                </a:solidFill>
                <a:latin typeface="Carlito"/>
                <a:ea typeface="Carlito"/>
                <a:cs typeface="Carlito"/>
                <a:sym typeface="Carlito"/>
              </a:rPr>
              <a:t>split test set</a:t>
            </a:r>
            <a:endParaRPr sz="1700">
              <a:solidFill>
                <a:srgbClr val="000000"/>
              </a:solidFill>
              <a:latin typeface="Carlito"/>
              <a:ea typeface="Carlito"/>
              <a:cs typeface="Carlito"/>
              <a:sym typeface="Carlito"/>
            </a:endParaRPr>
          </a:p>
        </p:txBody>
      </p:sp>
      <p:grpSp>
        <p:nvGrpSpPr>
          <p:cNvPr id="316" name="Google Shape;316;p29"/>
          <p:cNvGrpSpPr/>
          <p:nvPr/>
        </p:nvGrpSpPr>
        <p:grpSpPr>
          <a:xfrm>
            <a:off x="8945879" y="1941575"/>
            <a:ext cx="1923415" cy="1720596"/>
            <a:chOff x="8945879" y="1941575"/>
            <a:chExt cx="1923415" cy="1720596"/>
          </a:xfrm>
        </p:grpSpPr>
        <p:sp>
          <p:nvSpPr>
            <p:cNvPr id="317" name="Google Shape;317;p29"/>
            <p:cNvSpPr/>
            <p:nvPr/>
          </p:nvSpPr>
          <p:spPr>
            <a:xfrm>
              <a:off x="9249155" y="2229611"/>
              <a:ext cx="173990" cy="1432560"/>
            </a:xfrm>
            <a:custGeom>
              <a:rect b="b" l="l" r="r" t="t"/>
              <a:pathLst>
                <a:path extrusionOk="0" h="1432560" w="173990">
                  <a:moveTo>
                    <a:pt x="173481" y="0"/>
                  </a:moveTo>
                  <a:lnTo>
                    <a:pt x="0" y="0"/>
                  </a:lnTo>
                  <a:lnTo>
                    <a:pt x="0" y="1432560"/>
                  </a:lnTo>
                  <a:lnTo>
                    <a:pt x="173481" y="1432560"/>
                  </a:lnTo>
                  <a:lnTo>
                    <a:pt x="173481" y="0"/>
                  </a:lnTo>
                  <a:close/>
                </a:path>
              </a:pathLst>
            </a:custGeom>
            <a:solidFill>
              <a:srgbClr val="EDC1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29"/>
            <p:cNvSpPr/>
            <p:nvPr/>
          </p:nvSpPr>
          <p:spPr>
            <a:xfrm>
              <a:off x="8945879" y="1941575"/>
              <a:ext cx="1923415" cy="1153795"/>
            </a:xfrm>
            <a:custGeom>
              <a:rect b="b" l="l" r="r" t="t"/>
              <a:pathLst>
                <a:path extrusionOk="0" h="1153795" w="192341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rgbClr val="E2831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29"/>
            <p:cNvSpPr/>
            <p:nvPr/>
          </p:nvSpPr>
          <p:spPr>
            <a:xfrm>
              <a:off x="8945879" y="1941575"/>
              <a:ext cx="1923415" cy="1153795"/>
            </a:xfrm>
            <a:custGeom>
              <a:rect b="b" l="l" r="r" t="t"/>
              <a:pathLst>
                <a:path extrusionOk="0" h="1153795" w="192341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no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0" name="Google Shape;320;p29"/>
          <p:cNvSpPr txBox="1"/>
          <p:nvPr/>
        </p:nvSpPr>
        <p:spPr>
          <a:xfrm>
            <a:off x="9140697" y="2219960"/>
            <a:ext cx="1519500" cy="2751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700">
                <a:solidFill>
                  <a:srgbClr val="FFFFFF"/>
                </a:solidFill>
                <a:latin typeface="Carlito"/>
                <a:ea typeface="Carlito"/>
                <a:cs typeface="Carlito"/>
                <a:sym typeface="Carlito"/>
              </a:rPr>
              <a:t>Confusion Matrix</a:t>
            </a:r>
            <a:endParaRPr sz="1700">
              <a:solidFill>
                <a:srgbClr val="000000"/>
              </a:solidFill>
              <a:latin typeface="Carlito"/>
              <a:ea typeface="Carlito"/>
              <a:cs typeface="Carlito"/>
              <a:sym typeface="Carlito"/>
            </a:endParaRPr>
          </a:p>
        </p:txBody>
      </p:sp>
      <p:sp>
        <p:nvSpPr>
          <p:cNvPr id="321" name="Google Shape;321;p29"/>
          <p:cNvSpPr txBox="1"/>
          <p:nvPr/>
        </p:nvSpPr>
        <p:spPr>
          <a:xfrm>
            <a:off x="9299193" y="2456180"/>
            <a:ext cx="1202700" cy="2751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700">
                <a:solidFill>
                  <a:srgbClr val="FFFFFF"/>
                </a:solidFill>
                <a:latin typeface="Carlito"/>
                <a:ea typeface="Carlito"/>
                <a:cs typeface="Carlito"/>
                <a:sym typeface="Carlito"/>
              </a:rPr>
              <a:t>for all models</a:t>
            </a:r>
            <a:endParaRPr sz="1700">
              <a:solidFill>
                <a:srgbClr val="000000"/>
              </a:solidFill>
              <a:latin typeface="Carlito"/>
              <a:ea typeface="Carlito"/>
              <a:cs typeface="Carlito"/>
              <a:sym typeface="Carlito"/>
            </a:endParaRPr>
          </a:p>
        </p:txBody>
      </p:sp>
      <p:grpSp>
        <p:nvGrpSpPr>
          <p:cNvPr id="322" name="Google Shape;322;p29"/>
          <p:cNvGrpSpPr/>
          <p:nvPr/>
        </p:nvGrpSpPr>
        <p:grpSpPr>
          <a:xfrm>
            <a:off x="8945879" y="3383279"/>
            <a:ext cx="1923415" cy="1155064"/>
            <a:chOff x="8945879" y="3383279"/>
            <a:chExt cx="1923415" cy="1155064"/>
          </a:xfrm>
        </p:grpSpPr>
        <p:sp>
          <p:nvSpPr>
            <p:cNvPr id="323" name="Google Shape;323;p29"/>
            <p:cNvSpPr/>
            <p:nvPr/>
          </p:nvSpPr>
          <p:spPr>
            <a:xfrm>
              <a:off x="8945879" y="3383279"/>
              <a:ext cx="1923415" cy="1155064"/>
            </a:xfrm>
            <a:custGeom>
              <a:rect b="b" l="l" r="r" t="t"/>
              <a:pathLst>
                <a:path extrusionOk="0" h="1155064" w="1923415">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rgbClr val="E2831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29"/>
            <p:cNvSpPr/>
            <p:nvPr/>
          </p:nvSpPr>
          <p:spPr>
            <a:xfrm>
              <a:off x="8945879" y="3383279"/>
              <a:ext cx="1923415" cy="1155064"/>
            </a:xfrm>
            <a:custGeom>
              <a:rect b="b" l="l" r="r" t="t"/>
              <a:pathLst>
                <a:path extrusionOk="0" h="1155064" w="1923415">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noFill/>
            <a:ln cap="flat" cmpd="sng" w="15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5" name="Google Shape;325;p29"/>
          <p:cNvSpPr txBox="1"/>
          <p:nvPr/>
        </p:nvSpPr>
        <p:spPr>
          <a:xfrm>
            <a:off x="9055354" y="3656457"/>
            <a:ext cx="1709400" cy="903000"/>
          </a:xfrm>
          <a:prstGeom prst="rect">
            <a:avLst/>
          </a:prstGeom>
          <a:noFill/>
          <a:ln>
            <a:noFill/>
          </a:ln>
        </p:spPr>
        <p:txBody>
          <a:bodyPr anchorCtr="0" anchor="t" bIns="0" lIns="0" spcFirstLastPara="1" rIns="0" wrap="square" tIns="25400">
            <a:spAutoFit/>
          </a:bodyPr>
          <a:lstStyle/>
          <a:p>
            <a:pPr indent="-111760" lvl="0" marL="123825" marR="5080" rtl="0" algn="l">
              <a:lnSpc>
                <a:spcPct val="117647"/>
              </a:lnSpc>
              <a:spcBef>
                <a:spcPts val="0"/>
              </a:spcBef>
              <a:spcAft>
                <a:spcPts val="0"/>
              </a:spcAft>
              <a:buNone/>
            </a:pPr>
            <a:r>
              <a:rPr lang="en-US" sz="1700">
                <a:solidFill>
                  <a:srgbClr val="FFFFFF"/>
                </a:solidFill>
                <a:latin typeface="Carlito"/>
                <a:ea typeface="Carlito"/>
                <a:cs typeface="Carlito"/>
                <a:sym typeface="Carlito"/>
              </a:rPr>
              <a:t>Barplot to compare  scores of models</a:t>
            </a:r>
            <a:endParaRPr sz="1700">
              <a:solidFill>
                <a:srgbClr val="000000"/>
              </a:solidFill>
              <a:latin typeface="Carlito"/>
              <a:ea typeface="Carlito"/>
              <a:cs typeface="Carlito"/>
              <a:sym typeface="Carlito"/>
            </a:endParaRPr>
          </a:p>
        </p:txBody>
      </p:sp>
      <p:sp>
        <p:nvSpPr>
          <p:cNvPr id="326" name="Google Shape;326;p29"/>
          <p:cNvSpPr txBox="1"/>
          <p:nvPr/>
        </p:nvSpPr>
        <p:spPr>
          <a:xfrm>
            <a:off x="277500" y="2645225"/>
            <a:ext cx="3000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URL:-</a:t>
            </a:r>
            <a:r>
              <a:rPr lang="en-US" u="sng">
                <a:solidFill>
                  <a:schemeClr val="hlink"/>
                </a:solidFill>
                <a:hlinkClick r:id="rId4"/>
              </a:rPr>
              <a:t>https://github.com/devharsh0/Applied-Data-Science-Capstone/blob/main/Applied_Data_Science_Capstone/Week%204%20Predictive%20Analysis%20(Classification)/Machine%20Learning%20Prediction.ipynb</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1" name="Shape 331"/>
        <p:cNvGrpSpPr/>
        <p:nvPr/>
      </p:nvGrpSpPr>
      <p:grpSpPr>
        <a:xfrm>
          <a:off x="0" y="0"/>
          <a:ext cx="0" cy="0"/>
          <a:chOff x="0" y="0"/>
          <a:chExt cx="0" cy="0"/>
        </a:xfrm>
      </p:grpSpPr>
      <p:sp>
        <p:nvSpPr>
          <p:cNvPr id="332" name="Google Shape;332;p30"/>
          <p:cNvSpPr txBox="1"/>
          <p:nvPr/>
        </p:nvSpPr>
        <p:spPr>
          <a:xfrm>
            <a:off x="1726475" y="5063400"/>
            <a:ext cx="7988400" cy="1621800"/>
          </a:xfrm>
          <a:prstGeom prst="rect">
            <a:avLst/>
          </a:prstGeom>
          <a:noFill/>
          <a:ln>
            <a:noFill/>
          </a:ln>
        </p:spPr>
        <p:txBody>
          <a:bodyPr anchorCtr="0" anchor="t" bIns="45700" lIns="91425" spcFirstLastPara="1" rIns="91425" wrap="square" tIns="45700">
            <a:normAutofit fontScale="92500"/>
          </a:bodyPr>
          <a:lstStyle/>
          <a:p>
            <a:pPr indent="0" lvl="0" marL="457200" marR="5080" rtl="0" algn="l">
              <a:spcBef>
                <a:spcPts val="0"/>
              </a:spcBef>
              <a:spcAft>
                <a:spcPts val="0"/>
              </a:spcAft>
              <a:buNone/>
            </a:pPr>
            <a:r>
              <a:rPr lang="en-US" sz="2100">
                <a:solidFill>
                  <a:schemeClr val="dk1"/>
                </a:solidFill>
                <a:latin typeface="Carlito"/>
                <a:ea typeface="Carlito"/>
                <a:cs typeface="Carlito"/>
                <a:sym typeface="Carlito"/>
              </a:rPr>
              <a:t>This is a preview of the Plotly dashboard. The following sides will show the results of EDA with  visualization, EDA with SQL, Interactive Map with Folium, and finally the results of our model with  about 83% accuracy.</a:t>
            </a:r>
            <a:endParaRPr sz="2500">
              <a:solidFill>
                <a:schemeClr val="dk1"/>
              </a:solidFill>
            </a:endParaRPr>
          </a:p>
          <a:p>
            <a:pPr indent="-114300" lvl="1" marL="685800" marR="0" rtl="0" algn="l">
              <a:lnSpc>
                <a:spcPct val="90000"/>
              </a:lnSpc>
              <a:spcBef>
                <a:spcPts val="500"/>
              </a:spcBef>
              <a:spcAft>
                <a:spcPts val="0"/>
              </a:spcAft>
              <a:buClr>
                <a:srgbClr val="0070C0"/>
              </a:buClr>
              <a:buSzPct val="1000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ct val="1000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333" name="Google Shape;333;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4" name="Google Shape;334;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pic>
        <p:nvPicPr>
          <p:cNvPr id="335" name="Google Shape;335;p30"/>
          <p:cNvPicPr preferRelativeResize="0"/>
          <p:nvPr/>
        </p:nvPicPr>
        <p:blipFill rotWithShape="1">
          <a:blip r:embed="rId4">
            <a:alphaModFix/>
          </a:blip>
          <a:srcRect b="0" l="0" r="0" t="0"/>
          <a:stretch/>
        </p:blipFill>
        <p:spPr>
          <a:xfrm>
            <a:off x="2971800" y="1735126"/>
            <a:ext cx="5236651" cy="29456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31"/>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6" name="Google Shape;346;p32"/>
          <p:cNvSpPr txBox="1"/>
          <p:nvPr>
            <p:ph idx="1" type="body"/>
          </p:nvPr>
        </p:nvSpPr>
        <p:spPr>
          <a:xfrm>
            <a:off x="770000" y="4088975"/>
            <a:ext cx="11046000" cy="2482800"/>
          </a:xfrm>
          <a:prstGeom prst="rect">
            <a:avLst/>
          </a:prstGeom>
          <a:noFill/>
          <a:ln>
            <a:noFill/>
          </a:ln>
        </p:spPr>
        <p:txBody>
          <a:bodyPr anchorCtr="0" anchor="t" bIns="45700" lIns="91425" spcFirstLastPara="1" rIns="91425" wrap="square" tIns="45700">
            <a:normAutofit/>
          </a:bodyPr>
          <a:lstStyle/>
          <a:p>
            <a:pPr indent="0" lvl="0" marL="12700" marR="5080" rtl="0" algn="just">
              <a:lnSpc>
                <a:spcPct val="120900"/>
              </a:lnSpc>
              <a:spcBef>
                <a:spcPts val="0"/>
              </a:spcBef>
              <a:spcAft>
                <a:spcPts val="0"/>
              </a:spcAft>
              <a:buClr>
                <a:schemeClr val="dk1"/>
              </a:buClr>
              <a:buFont typeface="Arial"/>
              <a:buNone/>
            </a:pPr>
            <a:r>
              <a:rPr lang="en-US" sz="2200">
                <a:solidFill>
                  <a:schemeClr val="dk1"/>
                </a:solidFill>
                <a:latin typeface="Carlito"/>
                <a:ea typeface="Carlito"/>
                <a:cs typeface="Carlito"/>
                <a:sym typeface="Carlito"/>
              </a:rPr>
              <a:t>Graphic suggests an increase in success rate over time (indicated in Flight Number).  Likely a big breakthrough around flight 20 which significantly increased success rate.  CCAFS appears to be the main launch site as it has the most volume.</a:t>
            </a:r>
            <a:endParaRPr sz="2200">
              <a:solidFill>
                <a:schemeClr val="dk1"/>
              </a:solidFill>
              <a:latin typeface="Carlito"/>
              <a:ea typeface="Carlito"/>
              <a:cs typeface="Carlito"/>
              <a:sym typeface="Carlito"/>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347" name="Google Shape;347;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sp>
        <p:nvSpPr>
          <p:cNvPr id="348" name="Google Shape;348;p32"/>
          <p:cNvSpPr/>
          <p:nvPr/>
        </p:nvSpPr>
        <p:spPr>
          <a:xfrm>
            <a:off x="91498" y="1711479"/>
            <a:ext cx="12100500" cy="2377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 name="Google Shape;349;p32"/>
          <p:cNvSpPr txBox="1"/>
          <p:nvPr/>
        </p:nvSpPr>
        <p:spPr>
          <a:xfrm>
            <a:off x="4944625" y="1280375"/>
            <a:ext cx="7055100" cy="4311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None/>
            </a:pPr>
            <a:r>
              <a:rPr lang="en-US" sz="1600">
                <a:solidFill>
                  <a:schemeClr val="dk1"/>
                </a:solidFill>
                <a:latin typeface="Carlito"/>
                <a:ea typeface="Carlito"/>
                <a:cs typeface="Carlito"/>
                <a:sym typeface="Carlito"/>
              </a:rPr>
              <a:t>Green indicates successful launch; Purple indicates unsuccessful launch.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 name="Shape 353"/>
        <p:cNvGrpSpPr/>
        <p:nvPr/>
      </p:nvGrpSpPr>
      <p:grpSpPr>
        <a:xfrm>
          <a:off x="0" y="0"/>
          <a:ext cx="0" cy="0"/>
          <a:chOff x="0" y="0"/>
          <a:chExt cx="0" cy="0"/>
        </a:xfrm>
      </p:grpSpPr>
      <p:sp>
        <p:nvSpPr>
          <p:cNvPr id="354" name="Google Shape;354;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5" name="Google Shape;355;p33"/>
          <p:cNvSpPr txBox="1"/>
          <p:nvPr>
            <p:ph idx="1" type="body"/>
          </p:nvPr>
        </p:nvSpPr>
        <p:spPr>
          <a:xfrm>
            <a:off x="0" y="0"/>
            <a:ext cx="264300" cy="141300"/>
          </a:xfrm>
          <a:prstGeom prst="rect">
            <a:avLst/>
          </a:prstGeom>
          <a:noFill/>
          <a:ln>
            <a:noFill/>
          </a:ln>
        </p:spPr>
        <p:txBody>
          <a:bodyPr anchorCtr="0" anchor="t" bIns="45700" lIns="91425" spcFirstLastPara="1" rIns="91425" wrap="square" tIns="45700">
            <a:normAutofit fontScale="25000" lnSpcReduction="10000"/>
          </a:bodyPr>
          <a:lstStyle/>
          <a:p>
            <a:pPr indent="0" lvl="0" marL="0" marR="0" rtl="0" algn="l">
              <a:lnSpc>
                <a:spcPct val="100000"/>
              </a:lnSpc>
              <a:spcBef>
                <a:spcPts val="0"/>
              </a:spcBef>
              <a:spcAft>
                <a:spcPts val="0"/>
              </a:spcAft>
              <a:buNone/>
            </a:pPr>
            <a:r>
              <a:t/>
            </a:r>
            <a:endParaRPr/>
          </a:p>
        </p:txBody>
      </p:sp>
      <p:sp>
        <p:nvSpPr>
          <p:cNvPr id="356" name="Google Shape;356;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sp>
        <p:nvSpPr>
          <p:cNvPr id="357" name="Google Shape;357;p33"/>
          <p:cNvSpPr txBox="1"/>
          <p:nvPr>
            <p:ph idx="2" type="body"/>
          </p:nvPr>
        </p:nvSpPr>
        <p:spPr>
          <a:xfrm>
            <a:off x="770000" y="4088975"/>
            <a:ext cx="11046000" cy="2482800"/>
          </a:xfrm>
          <a:prstGeom prst="rect">
            <a:avLst/>
          </a:prstGeom>
          <a:noFill/>
          <a:ln>
            <a:noFill/>
          </a:ln>
        </p:spPr>
        <p:txBody>
          <a:bodyPr anchorCtr="0" anchor="t" bIns="45700" lIns="91425" spcFirstLastPara="1" rIns="91425" wrap="square" tIns="45700">
            <a:normAutofit/>
          </a:bodyPr>
          <a:lstStyle/>
          <a:p>
            <a:pPr indent="0" lvl="0" marL="12700" marR="5080" rtl="0" algn="just">
              <a:lnSpc>
                <a:spcPct val="120900"/>
              </a:lnSpc>
              <a:spcBef>
                <a:spcPts val="0"/>
              </a:spcBef>
              <a:spcAft>
                <a:spcPts val="0"/>
              </a:spcAft>
              <a:buNone/>
            </a:pPr>
            <a:r>
              <a:rPr lang="en-US" sz="2200">
                <a:solidFill>
                  <a:schemeClr val="dk1"/>
                </a:solidFill>
                <a:latin typeface="Carlito"/>
                <a:ea typeface="Carlito"/>
                <a:cs typeface="Carlito"/>
                <a:sym typeface="Carlito"/>
              </a:rPr>
              <a:t>Payload mass appears to fall mostly between 0-6000 kg.  Different launch sites also seem to use different payload mass.</a:t>
            </a:r>
            <a:endParaRPr sz="2200">
              <a:solidFill>
                <a:schemeClr val="dk1"/>
              </a:solidFill>
              <a:latin typeface="Carlito"/>
              <a:ea typeface="Carlito"/>
              <a:cs typeface="Carlito"/>
              <a:sym typeface="Carlito"/>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358" name="Google Shape;358;p33"/>
          <p:cNvSpPr/>
          <p:nvPr/>
        </p:nvSpPr>
        <p:spPr>
          <a:xfrm>
            <a:off x="333325" y="1711487"/>
            <a:ext cx="11666400" cy="2107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 name="Google Shape;359;p33"/>
          <p:cNvSpPr txBox="1"/>
          <p:nvPr/>
        </p:nvSpPr>
        <p:spPr>
          <a:xfrm>
            <a:off x="4944625" y="1280375"/>
            <a:ext cx="7055100" cy="4311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None/>
            </a:pPr>
            <a:r>
              <a:rPr lang="en-US" sz="1600">
                <a:solidFill>
                  <a:schemeClr val="dk1"/>
                </a:solidFill>
                <a:latin typeface="Carlito"/>
                <a:ea typeface="Carlito"/>
                <a:cs typeface="Carlito"/>
                <a:sym typeface="Carlito"/>
              </a:rPr>
              <a:t>Green indicates successful launch; Purple indicates unsuccessful launch.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5" name="Google Shape;365;p34"/>
          <p:cNvSpPr txBox="1"/>
          <p:nvPr>
            <p:ph idx="1" type="body"/>
          </p:nvPr>
        </p:nvSpPr>
        <p:spPr>
          <a:xfrm>
            <a:off x="7353511" y="1753864"/>
            <a:ext cx="3932100" cy="38115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1400"/>
              </a:spcBef>
              <a:spcAft>
                <a:spcPts val="0"/>
              </a:spcAft>
              <a:buClr>
                <a:schemeClr val="dk1"/>
              </a:buClr>
              <a:buSzPct val="50000"/>
              <a:buFont typeface="Arial"/>
              <a:buNone/>
            </a:pPr>
            <a:r>
              <a:rPr lang="en-US" sz="2200">
                <a:solidFill>
                  <a:srgbClr val="292929"/>
                </a:solidFill>
              </a:rPr>
              <a:t>ES-L1 (1), GEO (1), HEO (1) have 100% success rate (sample sizes in parenthesis)  SSO (5) has 100% success rate</a:t>
            </a:r>
            <a:endParaRPr sz="2200">
              <a:solidFill>
                <a:srgbClr val="292929"/>
              </a:solidFill>
            </a:endParaRPr>
          </a:p>
          <a:p>
            <a:pPr indent="0" lvl="0" marL="0" rtl="0" algn="l">
              <a:spcBef>
                <a:spcPts val="1400"/>
              </a:spcBef>
              <a:spcAft>
                <a:spcPts val="0"/>
              </a:spcAft>
              <a:buClr>
                <a:schemeClr val="dk1"/>
              </a:buClr>
              <a:buSzPct val="50000"/>
              <a:buFont typeface="Arial"/>
              <a:buNone/>
            </a:pPr>
            <a:r>
              <a:rPr lang="en-US" sz="2200">
                <a:solidFill>
                  <a:srgbClr val="292929"/>
                </a:solidFill>
              </a:rPr>
              <a:t>VLEO (14) has decent success rate and attempts</a:t>
            </a:r>
            <a:endParaRPr sz="2200">
              <a:solidFill>
                <a:srgbClr val="292929"/>
              </a:solidFill>
            </a:endParaRPr>
          </a:p>
          <a:p>
            <a:pPr indent="0" lvl="0" marL="0" rtl="0" algn="l">
              <a:spcBef>
                <a:spcPts val="1400"/>
              </a:spcBef>
              <a:spcAft>
                <a:spcPts val="0"/>
              </a:spcAft>
              <a:buClr>
                <a:schemeClr val="dk1"/>
              </a:buClr>
              <a:buSzPct val="50000"/>
              <a:buFont typeface="Arial"/>
              <a:buNone/>
            </a:pPr>
            <a:r>
              <a:rPr lang="en-US" sz="2200">
                <a:solidFill>
                  <a:srgbClr val="292929"/>
                </a:solidFill>
              </a:rPr>
              <a:t>SO (1) has 0% success rate</a:t>
            </a:r>
            <a:endParaRPr sz="2200">
              <a:solidFill>
                <a:srgbClr val="292929"/>
              </a:solidFill>
            </a:endParaRPr>
          </a:p>
          <a:p>
            <a:pPr indent="0" lvl="0" marL="0" rtl="0" algn="l">
              <a:spcBef>
                <a:spcPts val="1400"/>
              </a:spcBef>
              <a:spcAft>
                <a:spcPts val="0"/>
              </a:spcAft>
              <a:buClr>
                <a:schemeClr val="dk1"/>
              </a:buClr>
              <a:buSzPct val="50000"/>
              <a:buFont typeface="Arial"/>
              <a:buNone/>
            </a:pPr>
            <a:r>
              <a:rPr lang="en-US" sz="2200">
                <a:solidFill>
                  <a:srgbClr val="292929"/>
                </a:solidFill>
              </a:rPr>
              <a:t>GTO (27) has the around 50% success rate but largest sample</a:t>
            </a:r>
            <a:endParaRPr sz="2200">
              <a:solidFill>
                <a:srgbClr val="292929"/>
              </a:solidFill>
            </a:endParaRPr>
          </a:p>
          <a:p>
            <a:pPr indent="0" lvl="0" marL="0" rtl="0" algn="l">
              <a:spcBef>
                <a:spcPts val="1400"/>
              </a:spcBef>
              <a:spcAft>
                <a:spcPts val="0"/>
              </a:spcAft>
              <a:buClr>
                <a:schemeClr val="dk1"/>
              </a:buClr>
              <a:buSzPct val="50000"/>
              <a:buFont typeface="Arial"/>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p:txBody>
      </p:sp>
      <p:sp>
        <p:nvSpPr>
          <p:cNvPr id="366" name="Google Shape;366;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sp>
        <p:nvSpPr>
          <p:cNvPr id="367" name="Google Shape;367;p34"/>
          <p:cNvSpPr/>
          <p:nvPr/>
        </p:nvSpPr>
        <p:spPr>
          <a:xfrm>
            <a:off x="841101" y="1753872"/>
            <a:ext cx="5430000" cy="3514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34"/>
          <p:cNvSpPr txBox="1"/>
          <p:nvPr/>
        </p:nvSpPr>
        <p:spPr>
          <a:xfrm>
            <a:off x="1460575" y="5477600"/>
            <a:ext cx="3000000" cy="1293000"/>
          </a:xfrm>
          <a:prstGeom prst="rect">
            <a:avLst/>
          </a:prstGeom>
          <a:noFill/>
          <a:ln>
            <a:noFill/>
          </a:ln>
        </p:spPr>
        <p:txBody>
          <a:bodyPr anchorCtr="0" anchor="t" bIns="91425" lIns="91425" spcFirstLastPara="1" rIns="91425" wrap="square" tIns="91425">
            <a:spAutoFit/>
          </a:bodyPr>
          <a:lstStyle/>
          <a:p>
            <a:pPr indent="0" lvl="0" marL="12700" marR="5080" rtl="0" algn="l">
              <a:spcBef>
                <a:spcPts val="0"/>
              </a:spcBef>
              <a:spcAft>
                <a:spcPts val="0"/>
              </a:spcAft>
              <a:buNone/>
            </a:pPr>
            <a:r>
              <a:rPr lang="en-US" sz="1800">
                <a:solidFill>
                  <a:schemeClr val="dk1"/>
                </a:solidFill>
                <a:latin typeface="Carlito"/>
                <a:ea typeface="Carlito"/>
                <a:cs typeface="Carlito"/>
                <a:sym typeface="Carlito"/>
              </a:rPr>
              <a:t>Success Rate Scale with  0 as 0%</a:t>
            </a:r>
            <a:endParaRPr sz="1800">
              <a:solidFill>
                <a:schemeClr val="dk1"/>
              </a:solidFill>
              <a:latin typeface="Carlito"/>
              <a:ea typeface="Carlito"/>
              <a:cs typeface="Carlito"/>
              <a:sym typeface="Carlito"/>
            </a:endParaRPr>
          </a:p>
          <a:p>
            <a:pPr indent="0" lvl="0" marL="12700" marR="1182370" rtl="0" algn="l">
              <a:spcBef>
                <a:spcPts val="0"/>
              </a:spcBef>
              <a:spcAft>
                <a:spcPts val="0"/>
              </a:spcAft>
              <a:buNone/>
            </a:pPr>
            <a:r>
              <a:rPr lang="en-US" sz="1800">
                <a:solidFill>
                  <a:schemeClr val="dk1"/>
                </a:solidFill>
                <a:latin typeface="Carlito"/>
                <a:ea typeface="Carlito"/>
                <a:cs typeface="Carlito"/>
                <a:sym typeface="Carlito"/>
              </a:rPr>
              <a:t>0.6 as 60%  1 as 100%</a:t>
            </a:r>
            <a:endParaRPr sz="1800">
              <a:solidFill>
                <a:schemeClr val="dk1"/>
              </a:solidFill>
              <a:latin typeface="Carlito"/>
              <a:ea typeface="Carlito"/>
              <a:cs typeface="Carlito"/>
              <a:sym typeface="Carl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2" name="Shape 372"/>
        <p:cNvGrpSpPr/>
        <p:nvPr/>
      </p:nvGrpSpPr>
      <p:grpSpPr>
        <a:xfrm>
          <a:off x="0" y="0"/>
          <a:ext cx="0" cy="0"/>
          <a:chOff x="0" y="0"/>
          <a:chExt cx="0" cy="0"/>
        </a:xfrm>
      </p:grpSpPr>
      <p:sp>
        <p:nvSpPr>
          <p:cNvPr id="373" name="Google Shape;373;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4" name="Google Shape;374;p35"/>
          <p:cNvSpPr txBox="1"/>
          <p:nvPr>
            <p:ph idx="1" type="body"/>
          </p:nvPr>
        </p:nvSpPr>
        <p:spPr>
          <a:xfrm>
            <a:off x="517975" y="5104875"/>
            <a:ext cx="10767600" cy="920700"/>
          </a:xfrm>
          <a:prstGeom prst="rect">
            <a:avLst/>
          </a:prstGeom>
          <a:noFill/>
          <a:ln>
            <a:noFill/>
          </a:ln>
        </p:spPr>
        <p:txBody>
          <a:bodyPr anchorCtr="0" anchor="t" bIns="45700" lIns="91425" spcFirstLastPara="1" rIns="91425" wrap="square" tIns="45700">
            <a:noAutofit/>
          </a:bodyPr>
          <a:lstStyle/>
          <a:p>
            <a:pPr indent="0" lvl="0" marL="457200" rtl="0" algn="l">
              <a:lnSpc>
                <a:spcPct val="80000"/>
              </a:lnSpc>
              <a:spcBef>
                <a:spcPts val="1400"/>
              </a:spcBef>
              <a:spcAft>
                <a:spcPts val="0"/>
              </a:spcAft>
              <a:buClr>
                <a:schemeClr val="dk1"/>
              </a:buClr>
              <a:buSzPts val="275"/>
              <a:buFont typeface="Arial"/>
              <a:buNone/>
            </a:pPr>
            <a:r>
              <a:rPr lang="en-US" sz="2150">
                <a:solidFill>
                  <a:srgbClr val="292929"/>
                </a:solidFill>
              </a:rPr>
              <a:t>Launch Orbit preferences changed over Flight Number.  Launch Outcome seems to correlate with this preference.</a:t>
            </a:r>
            <a:endParaRPr sz="2150">
              <a:solidFill>
                <a:srgbClr val="292929"/>
              </a:solidFill>
            </a:endParaRPr>
          </a:p>
          <a:p>
            <a:pPr indent="0" lvl="0" marL="457200" rtl="0" algn="l">
              <a:lnSpc>
                <a:spcPct val="80000"/>
              </a:lnSpc>
              <a:spcBef>
                <a:spcPts val="1400"/>
              </a:spcBef>
              <a:spcAft>
                <a:spcPts val="0"/>
              </a:spcAft>
              <a:buClr>
                <a:schemeClr val="dk1"/>
              </a:buClr>
              <a:buSzPts val="275"/>
              <a:buFont typeface="Arial"/>
              <a:buNone/>
            </a:pPr>
            <a:r>
              <a:rPr lang="en-US" sz="2150">
                <a:solidFill>
                  <a:srgbClr val="292929"/>
                </a:solidFill>
              </a:rPr>
              <a:t>SpaceX started with LEO orbits which saw moderate success LEO and returned to VLEO in recent launches  SpaceX appears to perform better in lower orbits or Sun-synchronous orbits</a:t>
            </a:r>
            <a:endParaRPr sz="2150">
              <a:solidFill>
                <a:srgbClr val="292929"/>
              </a:solidFill>
            </a:endParaRPr>
          </a:p>
          <a:p>
            <a:pPr indent="0" lvl="0" marL="457200" rtl="0" algn="l">
              <a:lnSpc>
                <a:spcPct val="80000"/>
              </a:lnSpc>
              <a:spcBef>
                <a:spcPts val="1400"/>
              </a:spcBef>
              <a:spcAft>
                <a:spcPts val="0"/>
              </a:spcAft>
              <a:buClr>
                <a:schemeClr val="dk1"/>
              </a:buClr>
              <a:buSzPts val="275"/>
              <a:buFont typeface="Arial"/>
              <a:buNone/>
            </a:pPr>
            <a:r>
              <a:t/>
            </a:r>
            <a:endParaRPr sz="2150">
              <a:solidFill>
                <a:srgbClr val="292929"/>
              </a:solidFill>
            </a:endParaRPr>
          </a:p>
          <a:p>
            <a:pPr indent="0" lvl="0" marL="457200" marR="0" rtl="0" algn="l">
              <a:lnSpc>
                <a:spcPct val="80000"/>
              </a:lnSpc>
              <a:spcBef>
                <a:spcPts val="1400"/>
              </a:spcBef>
              <a:spcAft>
                <a:spcPts val="0"/>
              </a:spcAft>
              <a:buSzPts val="275"/>
              <a:buNone/>
            </a:pPr>
            <a:r>
              <a:t/>
            </a:r>
            <a:endParaRPr sz="2150">
              <a:solidFill>
                <a:srgbClr val="292929"/>
              </a:solidFill>
            </a:endParaRPr>
          </a:p>
        </p:txBody>
      </p:sp>
      <p:sp>
        <p:nvSpPr>
          <p:cNvPr id="375" name="Google Shape;375;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sp>
        <p:nvSpPr>
          <p:cNvPr id="376" name="Google Shape;376;p35"/>
          <p:cNvSpPr/>
          <p:nvPr/>
        </p:nvSpPr>
        <p:spPr>
          <a:xfrm>
            <a:off x="45719" y="1644395"/>
            <a:ext cx="12094500" cy="237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35"/>
          <p:cNvSpPr txBox="1"/>
          <p:nvPr/>
        </p:nvSpPr>
        <p:spPr>
          <a:xfrm>
            <a:off x="4336803" y="1386100"/>
            <a:ext cx="7621500" cy="2583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000000"/>
                </a:solidFill>
                <a:latin typeface="Carlito"/>
                <a:ea typeface="Carlito"/>
                <a:cs typeface="Carlito"/>
                <a:sym typeface="Carlito"/>
              </a:rPr>
              <a:t>Green indicates successful launch; Purple indicates unsuccessful launch.</a:t>
            </a:r>
            <a:endParaRPr sz="1600">
              <a:solidFill>
                <a:srgbClr val="000000"/>
              </a:solidFill>
              <a:latin typeface="Carlito"/>
              <a:ea typeface="Carlito"/>
              <a:cs typeface="Carlito"/>
              <a:sym typeface="Carl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 name="Shape 381"/>
        <p:cNvGrpSpPr/>
        <p:nvPr/>
      </p:nvGrpSpPr>
      <p:grpSpPr>
        <a:xfrm>
          <a:off x="0" y="0"/>
          <a:ext cx="0" cy="0"/>
          <a:chOff x="0" y="0"/>
          <a:chExt cx="0" cy="0"/>
        </a:xfrm>
      </p:grpSpPr>
      <p:sp>
        <p:nvSpPr>
          <p:cNvPr id="382" name="Google Shape;382;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3" name="Google Shape;383;p36"/>
          <p:cNvSpPr txBox="1"/>
          <p:nvPr>
            <p:ph idx="1" type="body"/>
          </p:nvPr>
        </p:nvSpPr>
        <p:spPr>
          <a:xfrm>
            <a:off x="2156589" y="5205542"/>
            <a:ext cx="7742400" cy="1159500"/>
          </a:xfrm>
          <a:prstGeom prst="rect">
            <a:avLst/>
          </a:prstGeom>
          <a:noFill/>
          <a:ln>
            <a:noFill/>
          </a:ln>
        </p:spPr>
        <p:txBody>
          <a:bodyPr anchorCtr="0" anchor="t" bIns="45700" lIns="91425" spcFirstLastPara="1" rIns="91425" wrap="square" tIns="45700">
            <a:noAutofit/>
          </a:bodyPr>
          <a:lstStyle/>
          <a:p>
            <a:pPr indent="-323850" lvl="0" marL="457200" rtl="0" algn="l">
              <a:spcBef>
                <a:spcPts val="1400"/>
              </a:spcBef>
              <a:spcAft>
                <a:spcPts val="0"/>
              </a:spcAft>
              <a:buClr>
                <a:srgbClr val="292929"/>
              </a:buClr>
              <a:buSzPts val="1500"/>
              <a:buChar char="•"/>
            </a:pPr>
            <a:r>
              <a:rPr lang="en-US" sz="1500">
                <a:solidFill>
                  <a:srgbClr val="292929"/>
                </a:solidFill>
              </a:rPr>
              <a:t>Payload mass seems to correlate with orbit </a:t>
            </a:r>
            <a:endParaRPr sz="1500">
              <a:solidFill>
                <a:srgbClr val="292929"/>
              </a:solidFill>
            </a:endParaRPr>
          </a:p>
          <a:p>
            <a:pPr indent="-323850" lvl="0" marL="457200" rtl="0" algn="l">
              <a:spcBef>
                <a:spcPts val="1400"/>
              </a:spcBef>
              <a:spcAft>
                <a:spcPts val="0"/>
              </a:spcAft>
              <a:buClr>
                <a:srgbClr val="292929"/>
              </a:buClr>
              <a:buSzPts val="1500"/>
              <a:buChar char="•"/>
            </a:pPr>
            <a:r>
              <a:rPr lang="en-US" sz="1500">
                <a:solidFill>
                  <a:srgbClr val="292929"/>
                </a:solidFill>
              </a:rPr>
              <a:t>LEO and SSO seem to have relatively low payload mass.</a:t>
            </a:r>
            <a:endParaRPr sz="1500">
              <a:solidFill>
                <a:srgbClr val="292929"/>
              </a:solidFill>
            </a:endParaRPr>
          </a:p>
          <a:p>
            <a:pPr indent="-323850" lvl="0" marL="457200" rtl="0" algn="l">
              <a:spcBef>
                <a:spcPts val="1400"/>
              </a:spcBef>
              <a:spcAft>
                <a:spcPts val="0"/>
              </a:spcAft>
              <a:buClr>
                <a:srgbClr val="292929"/>
              </a:buClr>
              <a:buSzPts val="1500"/>
              <a:buChar char="•"/>
            </a:pPr>
            <a:r>
              <a:rPr lang="en-US" sz="1500">
                <a:solidFill>
                  <a:srgbClr val="292929"/>
                </a:solidFill>
              </a:rPr>
              <a:t>The other most successful orbit VLEO only has payload mass values in the higher end of the range</a:t>
            </a:r>
            <a:endParaRPr sz="1500">
              <a:solidFill>
                <a:srgbClr val="292929"/>
              </a:solidFill>
            </a:endParaRPr>
          </a:p>
          <a:p>
            <a:pPr indent="0" lvl="0" marL="457200" rtl="0" algn="l">
              <a:spcBef>
                <a:spcPts val="1400"/>
              </a:spcBef>
              <a:spcAft>
                <a:spcPts val="0"/>
              </a:spcAft>
              <a:buNone/>
            </a:pPr>
            <a:r>
              <a:t/>
            </a:r>
            <a:endParaRPr sz="1500">
              <a:solidFill>
                <a:srgbClr val="292929"/>
              </a:solidFill>
            </a:endParaRPr>
          </a:p>
          <a:p>
            <a:pPr indent="-228600" lvl="0" marL="228600" marR="0" rtl="0" algn="l">
              <a:lnSpc>
                <a:spcPct val="100000"/>
              </a:lnSpc>
              <a:spcBef>
                <a:spcPts val="1400"/>
              </a:spcBef>
              <a:spcAft>
                <a:spcPts val="0"/>
              </a:spcAft>
              <a:buClr>
                <a:srgbClr val="292929"/>
              </a:buClr>
              <a:buSzPts val="2200"/>
              <a:buChar char="•"/>
            </a:pPr>
            <a:r>
              <a:t/>
            </a:r>
            <a:endParaRPr sz="2200">
              <a:solidFill>
                <a:srgbClr val="292929"/>
              </a:solidFill>
            </a:endParaRPr>
          </a:p>
        </p:txBody>
      </p:sp>
      <p:sp>
        <p:nvSpPr>
          <p:cNvPr id="384" name="Google Shape;384;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sp>
        <p:nvSpPr>
          <p:cNvPr id="385" name="Google Shape;385;p36"/>
          <p:cNvSpPr/>
          <p:nvPr/>
        </p:nvSpPr>
        <p:spPr>
          <a:xfrm>
            <a:off x="45719" y="1615439"/>
            <a:ext cx="12094500" cy="237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36"/>
          <p:cNvSpPr txBox="1"/>
          <p:nvPr/>
        </p:nvSpPr>
        <p:spPr>
          <a:xfrm>
            <a:off x="902614" y="4346194"/>
            <a:ext cx="5862300" cy="5046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600">
                <a:solidFill>
                  <a:srgbClr val="000000"/>
                </a:solidFill>
                <a:latin typeface="Carlito"/>
                <a:ea typeface="Carlito"/>
                <a:cs typeface="Carlito"/>
                <a:sym typeface="Carlito"/>
              </a:rPr>
              <a:t>Green indicates successful launch; Purple indicates unsuccessful launch.</a:t>
            </a:r>
            <a:endParaRPr sz="1600">
              <a:solidFill>
                <a:srgbClr val="000000"/>
              </a:solidFill>
              <a:latin typeface="Carlito"/>
              <a:ea typeface="Carlito"/>
              <a:cs typeface="Carlito"/>
              <a:sym typeface="Carl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2" name="Google Shape;392;p37"/>
          <p:cNvSpPr txBox="1"/>
          <p:nvPr>
            <p:ph idx="1" type="body"/>
          </p:nvPr>
        </p:nvSpPr>
        <p:spPr>
          <a:xfrm>
            <a:off x="770011" y="2069757"/>
            <a:ext cx="3932238" cy="3811588"/>
          </a:xfrm>
          <a:prstGeom prst="rect">
            <a:avLst/>
          </a:prstGeom>
          <a:noFill/>
          <a:ln>
            <a:noFill/>
          </a:ln>
        </p:spPr>
        <p:txBody>
          <a:bodyPr anchorCtr="0" anchor="t" bIns="45700" lIns="91425" spcFirstLastPara="1" rIns="91425" wrap="square" tIns="45700">
            <a:normAutofit/>
          </a:bodyPr>
          <a:lstStyle/>
          <a:p>
            <a:pPr indent="0" lvl="0" marL="457200" rtl="0" algn="l">
              <a:spcBef>
                <a:spcPts val="1400"/>
              </a:spcBef>
              <a:spcAft>
                <a:spcPts val="0"/>
              </a:spcAft>
              <a:buClr>
                <a:schemeClr val="dk1"/>
              </a:buClr>
              <a:buSzPts val="1100"/>
              <a:buFont typeface="Arial"/>
              <a:buNone/>
            </a:pPr>
            <a:r>
              <a:rPr lang="en-US" sz="2200">
                <a:solidFill>
                  <a:srgbClr val="292929"/>
                </a:solidFill>
              </a:rPr>
              <a:t>Success generally increases over time since 2013 with a slight dip in 2018</a:t>
            </a:r>
            <a:endParaRPr sz="2200">
              <a:solidFill>
                <a:srgbClr val="292929"/>
              </a:solidFill>
            </a:endParaRPr>
          </a:p>
          <a:p>
            <a:pPr indent="0" lvl="0" marL="457200" rtl="0" algn="l">
              <a:spcBef>
                <a:spcPts val="1400"/>
              </a:spcBef>
              <a:spcAft>
                <a:spcPts val="0"/>
              </a:spcAft>
              <a:buClr>
                <a:schemeClr val="dk1"/>
              </a:buClr>
              <a:buSzPts val="1100"/>
              <a:buFont typeface="Arial"/>
              <a:buNone/>
            </a:pPr>
            <a:r>
              <a:rPr lang="en-US" sz="2200">
                <a:solidFill>
                  <a:srgbClr val="292929"/>
                </a:solidFill>
              </a:rPr>
              <a:t>Success in recent years at around 80%</a:t>
            </a:r>
            <a:endParaRPr sz="2200">
              <a:solidFill>
                <a:srgbClr val="292929"/>
              </a:solidFill>
            </a:endParaRPr>
          </a:p>
          <a:p>
            <a:pPr indent="0" lvl="0" marL="457200" rtl="0" algn="l">
              <a:spcBef>
                <a:spcPts val="1400"/>
              </a:spcBef>
              <a:spcAft>
                <a:spcPts val="0"/>
              </a:spcAft>
              <a:buClr>
                <a:schemeClr val="dk1"/>
              </a:buClr>
              <a:buSzPts val="1100"/>
              <a:buFont typeface="Arial"/>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393" name="Google Shape;393;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sp>
        <p:nvSpPr>
          <p:cNvPr id="394" name="Google Shape;394;p37"/>
          <p:cNvSpPr/>
          <p:nvPr/>
        </p:nvSpPr>
        <p:spPr>
          <a:xfrm>
            <a:off x="6410117" y="1827925"/>
            <a:ext cx="4566000" cy="3049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37"/>
          <p:cNvSpPr txBox="1"/>
          <p:nvPr/>
        </p:nvSpPr>
        <p:spPr>
          <a:xfrm>
            <a:off x="7618250" y="5348475"/>
            <a:ext cx="3000000" cy="677100"/>
          </a:xfrm>
          <a:prstGeom prst="rect">
            <a:avLst/>
          </a:prstGeom>
          <a:noFill/>
          <a:ln>
            <a:noFill/>
          </a:ln>
        </p:spPr>
        <p:txBody>
          <a:bodyPr anchorCtr="0" anchor="t" bIns="91425" lIns="91425" spcFirstLastPara="1" rIns="91425" wrap="square" tIns="91425">
            <a:spAutoFit/>
          </a:bodyPr>
          <a:lstStyle/>
          <a:p>
            <a:pPr indent="0" lvl="0" marL="12700" marR="5080" rtl="0" algn="l">
              <a:spcBef>
                <a:spcPts val="0"/>
              </a:spcBef>
              <a:spcAft>
                <a:spcPts val="0"/>
              </a:spcAft>
              <a:buNone/>
            </a:pPr>
            <a:r>
              <a:rPr lang="en-US" sz="1600">
                <a:solidFill>
                  <a:schemeClr val="dk1"/>
                </a:solidFill>
                <a:latin typeface="Carlito"/>
                <a:ea typeface="Carlito"/>
                <a:cs typeface="Carlito"/>
                <a:sym typeface="Carlito"/>
              </a:rPr>
              <a:t>95% confidence interval  (light blue shading)</a:t>
            </a:r>
            <a:endParaRPr sz="1600">
              <a:solidFill>
                <a:schemeClr val="dk1"/>
              </a:solidFill>
              <a:latin typeface="Carlito"/>
              <a:ea typeface="Carlito"/>
              <a:cs typeface="Carlito"/>
              <a:sym typeface="Carl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1" name="Google Shape;401;p3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a:t>SELECT  UNIQUE LAUNCH_SITE FROM SPACEXDATASET;</a:t>
            </a:r>
            <a:endParaRPr/>
          </a:p>
        </p:txBody>
      </p:sp>
      <p:sp>
        <p:nvSpPr>
          <p:cNvPr id="402" name="Google Shape;402;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sp>
        <p:nvSpPr>
          <p:cNvPr id="403" name="Google Shape;403;p38"/>
          <p:cNvSpPr/>
          <p:nvPr/>
        </p:nvSpPr>
        <p:spPr>
          <a:xfrm>
            <a:off x="1565825" y="2515900"/>
            <a:ext cx="6166800" cy="3433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7" name="Shape 407"/>
        <p:cNvGrpSpPr/>
        <p:nvPr/>
      </p:nvGrpSpPr>
      <p:grpSpPr>
        <a:xfrm>
          <a:off x="0" y="0"/>
          <a:ext cx="0" cy="0"/>
          <a:chOff x="0" y="0"/>
          <a:chExt cx="0" cy="0"/>
        </a:xfrm>
      </p:grpSpPr>
      <p:sp>
        <p:nvSpPr>
          <p:cNvPr id="408" name="Google Shape;408;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9" name="Google Shape;409;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sp>
        <p:nvSpPr>
          <p:cNvPr id="410" name="Google Shape;410;p39"/>
          <p:cNvSpPr/>
          <p:nvPr/>
        </p:nvSpPr>
        <p:spPr>
          <a:xfrm>
            <a:off x="873250" y="1853172"/>
            <a:ext cx="9925200" cy="4574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6" name="Google Shape;416;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sp>
        <p:nvSpPr>
          <p:cNvPr id="417" name="Google Shape;417;p40"/>
          <p:cNvSpPr/>
          <p:nvPr/>
        </p:nvSpPr>
        <p:spPr>
          <a:xfrm>
            <a:off x="1274082" y="2263156"/>
            <a:ext cx="9022200" cy="3833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3" name="Google Shape;423;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sp>
        <p:nvSpPr>
          <p:cNvPr id="424" name="Google Shape;424;p41"/>
          <p:cNvSpPr/>
          <p:nvPr/>
        </p:nvSpPr>
        <p:spPr>
          <a:xfrm>
            <a:off x="1208522" y="2127498"/>
            <a:ext cx="9048000" cy="4167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8" name="Shape 428"/>
        <p:cNvGrpSpPr/>
        <p:nvPr/>
      </p:nvGrpSpPr>
      <p:grpSpPr>
        <a:xfrm>
          <a:off x="0" y="0"/>
          <a:ext cx="0" cy="0"/>
          <a:chOff x="0" y="0"/>
          <a:chExt cx="0" cy="0"/>
        </a:xfrm>
      </p:grpSpPr>
      <p:sp>
        <p:nvSpPr>
          <p:cNvPr id="429" name="Google Shape;429;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0" name="Google Shape;430;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sp>
        <p:nvSpPr>
          <p:cNvPr id="431" name="Google Shape;431;p42"/>
          <p:cNvSpPr/>
          <p:nvPr/>
        </p:nvSpPr>
        <p:spPr>
          <a:xfrm>
            <a:off x="1153680" y="2223529"/>
            <a:ext cx="9340800" cy="4124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5" name="Shape 435"/>
        <p:cNvGrpSpPr/>
        <p:nvPr/>
      </p:nvGrpSpPr>
      <p:grpSpPr>
        <a:xfrm>
          <a:off x="0" y="0"/>
          <a:ext cx="0" cy="0"/>
          <a:chOff x="0" y="0"/>
          <a:chExt cx="0" cy="0"/>
        </a:xfrm>
      </p:grpSpPr>
      <p:sp>
        <p:nvSpPr>
          <p:cNvPr id="436" name="Google Shape;436;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7" name="Google Shape;437;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sp>
        <p:nvSpPr>
          <p:cNvPr id="438" name="Google Shape;438;p43"/>
          <p:cNvSpPr/>
          <p:nvPr/>
        </p:nvSpPr>
        <p:spPr>
          <a:xfrm>
            <a:off x="838200" y="2183905"/>
            <a:ext cx="9907200" cy="4137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835125" y="1789150"/>
            <a:ext cx="10623000" cy="4558800"/>
          </a:xfrm>
          <a:prstGeom prst="rect">
            <a:avLst/>
          </a:prstGeom>
          <a:noFill/>
          <a:ln>
            <a:noFill/>
          </a:ln>
        </p:spPr>
        <p:txBody>
          <a:bodyPr anchorCtr="0" anchor="t" bIns="45700" lIns="91425" spcFirstLastPara="1" rIns="91425" wrap="square" tIns="45700">
            <a:normAutofit/>
          </a:bodyPr>
          <a:lstStyle/>
          <a:p>
            <a:pPr indent="-368300" lvl="0" marL="457200" rtl="0" algn="l">
              <a:spcBef>
                <a:spcPts val="1400"/>
              </a:spcBef>
              <a:spcAft>
                <a:spcPts val="0"/>
              </a:spcAft>
              <a:buClr>
                <a:srgbClr val="292929"/>
              </a:buClr>
              <a:buSzPts val="2200"/>
              <a:buChar char="•"/>
            </a:pPr>
            <a:r>
              <a:rPr lang="en-US" sz="2200">
                <a:solidFill>
                  <a:srgbClr val="292929"/>
                </a:solidFill>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GridSearchCV to find best parameters for machine learning  models. Visualize accuracy score of all models.</a:t>
            </a:r>
            <a:endParaRPr sz="2200">
              <a:solidFill>
                <a:srgbClr val="292929"/>
              </a:solidFill>
            </a:endParaRPr>
          </a:p>
          <a:p>
            <a:pPr indent="-368300" lvl="0" marL="457200" rtl="0" algn="l">
              <a:spcBef>
                <a:spcPts val="1400"/>
              </a:spcBef>
              <a:spcAft>
                <a:spcPts val="0"/>
              </a:spcAft>
              <a:buClr>
                <a:srgbClr val="292929"/>
              </a:buClr>
              <a:buSzPts val="2200"/>
              <a:buChar char="•"/>
            </a:pPr>
            <a:r>
              <a:rPr lang="en-US" sz="2200">
                <a:solidFill>
                  <a:srgbClr val="292929"/>
                </a:solidFill>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endParaRPr sz="2200">
              <a:solidFill>
                <a:srgbClr val="292929"/>
              </a:solidFill>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2" name="Shape 442"/>
        <p:cNvGrpSpPr/>
        <p:nvPr/>
      </p:nvGrpSpPr>
      <p:grpSpPr>
        <a:xfrm>
          <a:off x="0" y="0"/>
          <a:ext cx="0" cy="0"/>
          <a:chOff x="0" y="0"/>
          <a:chExt cx="0" cy="0"/>
        </a:xfrm>
      </p:grpSpPr>
      <p:sp>
        <p:nvSpPr>
          <p:cNvPr id="443" name="Google Shape;443;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4" name="Google Shape;444;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sp>
        <p:nvSpPr>
          <p:cNvPr id="445" name="Google Shape;445;p44"/>
          <p:cNvSpPr/>
          <p:nvPr/>
        </p:nvSpPr>
        <p:spPr>
          <a:xfrm>
            <a:off x="1289297" y="2026927"/>
            <a:ext cx="9495900" cy="4519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9" name="Shape 449"/>
        <p:cNvGrpSpPr/>
        <p:nvPr/>
      </p:nvGrpSpPr>
      <p:grpSpPr>
        <a:xfrm>
          <a:off x="0" y="0"/>
          <a:ext cx="0" cy="0"/>
          <a:chOff x="0" y="0"/>
          <a:chExt cx="0" cy="0"/>
        </a:xfrm>
      </p:grpSpPr>
      <p:sp>
        <p:nvSpPr>
          <p:cNvPr id="450" name="Google Shape;450;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1" name="Google Shape;451;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sp>
        <p:nvSpPr>
          <p:cNvPr id="452" name="Google Shape;452;p45"/>
          <p:cNvSpPr/>
          <p:nvPr/>
        </p:nvSpPr>
        <p:spPr>
          <a:xfrm>
            <a:off x="1155325" y="1541398"/>
            <a:ext cx="5811000" cy="4885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6" name="Shape 456"/>
        <p:cNvGrpSpPr/>
        <p:nvPr/>
      </p:nvGrpSpPr>
      <p:grpSpPr>
        <a:xfrm>
          <a:off x="0" y="0"/>
          <a:ext cx="0" cy="0"/>
          <a:chOff x="0" y="0"/>
          <a:chExt cx="0" cy="0"/>
        </a:xfrm>
      </p:grpSpPr>
      <p:sp>
        <p:nvSpPr>
          <p:cNvPr id="457" name="Google Shape;457;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8" name="Google Shape;458;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sp>
        <p:nvSpPr>
          <p:cNvPr id="459" name="Google Shape;459;p46"/>
          <p:cNvSpPr/>
          <p:nvPr/>
        </p:nvSpPr>
        <p:spPr>
          <a:xfrm>
            <a:off x="769996" y="2107439"/>
            <a:ext cx="9671700" cy="3664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3" name="Shape 463"/>
        <p:cNvGrpSpPr/>
        <p:nvPr/>
      </p:nvGrpSpPr>
      <p:grpSpPr>
        <a:xfrm>
          <a:off x="0" y="0"/>
          <a:ext cx="0" cy="0"/>
          <a:chOff x="0" y="0"/>
          <a:chExt cx="0" cy="0"/>
        </a:xfrm>
      </p:grpSpPr>
      <p:sp>
        <p:nvSpPr>
          <p:cNvPr id="464" name="Google Shape;464;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5" name="Google Shape;465;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sp>
        <p:nvSpPr>
          <p:cNvPr id="466" name="Google Shape;466;p47"/>
          <p:cNvSpPr/>
          <p:nvPr/>
        </p:nvSpPr>
        <p:spPr>
          <a:xfrm>
            <a:off x="478518" y="2307319"/>
            <a:ext cx="10372800" cy="3921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0" name="Shape 470"/>
        <p:cNvGrpSpPr/>
        <p:nvPr/>
      </p:nvGrpSpPr>
      <p:grpSpPr>
        <a:xfrm>
          <a:off x="0" y="0"/>
          <a:ext cx="0" cy="0"/>
          <a:chOff x="0" y="0"/>
          <a:chExt cx="0" cy="0"/>
        </a:xfrm>
      </p:grpSpPr>
      <p:sp>
        <p:nvSpPr>
          <p:cNvPr id="471" name="Google Shape;471;p4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7" name="Google Shape;477;p49"/>
          <p:cNvSpPr txBox="1"/>
          <p:nvPr>
            <p:ph idx="1" type="body"/>
          </p:nvPr>
        </p:nvSpPr>
        <p:spPr>
          <a:xfrm>
            <a:off x="611425" y="5494075"/>
            <a:ext cx="11085600" cy="1580700"/>
          </a:xfrm>
          <a:prstGeom prst="rect">
            <a:avLst/>
          </a:prstGeom>
          <a:noFill/>
          <a:ln>
            <a:noFill/>
          </a:ln>
        </p:spPr>
        <p:txBody>
          <a:bodyPr anchorCtr="0" anchor="t" bIns="45700" lIns="91425" spcFirstLastPara="1" rIns="91425" wrap="square" tIns="45700">
            <a:normAutofit lnSpcReduction="20000"/>
          </a:bodyPr>
          <a:lstStyle/>
          <a:p>
            <a:pPr indent="-50800" lvl="0" marL="228600" rtl="0" algn="l">
              <a:lnSpc>
                <a:spcPct val="90000"/>
              </a:lnSpc>
              <a:spcBef>
                <a:spcPts val="1000"/>
              </a:spcBef>
              <a:spcAft>
                <a:spcPts val="0"/>
              </a:spcAft>
              <a:buClr>
                <a:schemeClr val="dk1"/>
              </a:buClr>
              <a:buSzPts val="1100"/>
              <a:buFont typeface="Arial"/>
              <a:buNone/>
            </a:pPr>
            <a:r>
              <a:rPr lang="en-US" sz="2200">
                <a:solidFill>
                  <a:srgbClr val="292929"/>
                </a:solidFill>
              </a:rPr>
              <a:t>The left map shows all launch sites relative US map. The right map shows the two Florida launch  sites since they are very close to each other. All launch sites are near the ocean.</a:t>
            </a:r>
            <a:endParaRPr sz="2200">
              <a:solidFill>
                <a:srgbClr val="292929"/>
              </a:solidFill>
            </a:endParaRPr>
          </a:p>
          <a:p>
            <a:pPr indent="-50800" lvl="0" marL="228600" rtl="0" algn="l">
              <a:lnSpc>
                <a:spcPct val="90000"/>
              </a:lnSpc>
              <a:spcBef>
                <a:spcPts val="1000"/>
              </a:spcBef>
              <a:spcAft>
                <a:spcPts val="0"/>
              </a:spcAft>
              <a:buClr>
                <a:schemeClr val="dk1"/>
              </a:buClr>
              <a:buSzPts val="1100"/>
              <a:buFont typeface="Arial"/>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200">
              <a:solidFill>
                <a:srgbClr val="292929"/>
              </a:solidFill>
            </a:endParaRPr>
          </a:p>
        </p:txBody>
      </p:sp>
      <p:sp>
        <p:nvSpPr>
          <p:cNvPr id="478" name="Google Shape;478;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Site Locations</a:t>
            </a:r>
            <a:endParaRPr/>
          </a:p>
        </p:txBody>
      </p:sp>
      <p:sp>
        <p:nvSpPr>
          <p:cNvPr id="479" name="Google Shape;479;p49"/>
          <p:cNvSpPr/>
          <p:nvPr/>
        </p:nvSpPr>
        <p:spPr>
          <a:xfrm>
            <a:off x="888038" y="1413595"/>
            <a:ext cx="10279500" cy="3615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3" name="Shape 483"/>
        <p:cNvGrpSpPr/>
        <p:nvPr/>
      </p:nvGrpSpPr>
      <p:grpSpPr>
        <a:xfrm>
          <a:off x="0" y="0"/>
          <a:ext cx="0" cy="0"/>
          <a:chOff x="0" y="0"/>
          <a:chExt cx="0" cy="0"/>
        </a:xfrm>
      </p:grpSpPr>
      <p:sp>
        <p:nvSpPr>
          <p:cNvPr id="484" name="Google Shape;484;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5" name="Google Shape;485;p50"/>
          <p:cNvSpPr txBox="1"/>
          <p:nvPr>
            <p:ph idx="1" type="body"/>
          </p:nvPr>
        </p:nvSpPr>
        <p:spPr>
          <a:xfrm>
            <a:off x="7138124" y="1802375"/>
            <a:ext cx="3377400" cy="43746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1400"/>
              </a:spcBef>
              <a:spcAft>
                <a:spcPts val="0"/>
              </a:spcAft>
              <a:buClr>
                <a:schemeClr val="dk1"/>
              </a:buClr>
              <a:buSzPts val="1100"/>
              <a:buFont typeface="Arial"/>
              <a:buNone/>
            </a:pPr>
            <a:r>
              <a:rPr lang="en-US" sz="2200">
                <a:solidFill>
                  <a:srgbClr val="292929"/>
                </a:solidFill>
              </a:rPr>
              <a:t>clusters on Folium map can be clicked on to display each successful landing (green icon) and failed</a:t>
            </a:r>
            <a:endParaRPr sz="2200">
              <a:solidFill>
                <a:srgbClr val="292929"/>
              </a:solidFill>
            </a:endParaRPr>
          </a:p>
          <a:p>
            <a:pPr indent="-50800" lvl="0" marL="228600" rtl="0" algn="l">
              <a:lnSpc>
                <a:spcPct val="90000"/>
              </a:lnSpc>
              <a:spcBef>
                <a:spcPts val="1400"/>
              </a:spcBef>
              <a:spcAft>
                <a:spcPts val="0"/>
              </a:spcAft>
              <a:buClr>
                <a:schemeClr val="dk1"/>
              </a:buClr>
              <a:buSzPts val="1100"/>
              <a:buFont typeface="Arial"/>
              <a:buNone/>
            </a:pPr>
            <a:r>
              <a:rPr lang="en-US" sz="2200">
                <a:solidFill>
                  <a:srgbClr val="292929"/>
                </a:solidFill>
              </a:rPr>
              <a:t>landing (red icon). In this example VAFB SLC-4E shows 4 successful landings and 6 failed landings.</a:t>
            </a:r>
            <a:endParaRPr sz="2200">
              <a:solidFill>
                <a:srgbClr val="292929"/>
              </a:solidFill>
            </a:endParaRPr>
          </a:p>
          <a:p>
            <a:pPr indent="-50800" lvl="0" marL="228600" rtl="0" algn="l">
              <a:lnSpc>
                <a:spcPct val="90000"/>
              </a:lnSpc>
              <a:spcBef>
                <a:spcPts val="1400"/>
              </a:spcBef>
              <a:spcAft>
                <a:spcPts val="0"/>
              </a:spcAft>
              <a:buClr>
                <a:schemeClr val="dk1"/>
              </a:buClr>
              <a:buSzPts val="1100"/>
              <a:buFont typeface="Arial"/>
              <a:buNone/>
            </a:pPr>
            <a:r>
              <a:t/>
            </a:r>
            <a:endParaRPr sz="2200">
              <a:solidFill>
                <a:srgbClr val="292929"/>
              </a:solidFill>
            </a:endParaRPr>
          </a:p>
          <a:p>
            <a:pPr indent="-50800" lvl="0" marL="228600" marR="0" rtl="0" algn="l">
              <a:lnSpc>
                <a:spcPct val="90000"/>
              </a:lnSpc>
              <a:spcBef>
                <a:spcPts val="1400"/>
              </a:spcBef>
              <a:spcAft>
                <a:spcPts val="0"/>
              </a:spcAft>
              <a:buClr>
                <a:schemeClr val="dk1"/>
              </a:buClr>
              <a:buSzPts val="2800"/>
              <a:buFont typeface="Arial"/>
              <a:buNone/>
            </a:pPr>
            <a:r>
              <a:t/>
            </a:r>
            <a:endParaRPr sz="2200">
              <a:solidFill>
                <a:srgbClr val="292929"/>
              </a:solidFill>
            </a:endParaRPr>
          </a:p>
        </p:txBody>
      </p:sp>
      <p:sp>
        <p:nvSpPr>
          <p:cNvPr id="486" name="Google Shape;486;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Color-Coded Launch Markers</a:t>
            </a:r>
            <a:endParaRPr/>
          </a:p>
        </p:txBody>
      </p:sp>
      <p:sp>
        <p:nvSpPr>
          <p:cNvPr id="487" name="Google Shape;487;p50"/>
          <p:cNvSpPr/>
          <p:nvPr/>
        </p:nvSpPr>
        <p:spPr>
          <a:xfrm>
            <a:off x="629929" y="1893867"/>
            <a:ext cx="5620500" cy="3511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1" name="Shape 491"/>
        <p:cNvGrpSpPr/>
        <p:nvPr/>
      </p:nvGrpSpPr>
      <p:grpSpPr>
        <a:xfrm>
          <a:off x="0" y="0"/>
          <a:ext cx="0" cy="0"/>
          <a:chOff x="0" y="0"/>
          <a:chExt cx="0" cy="0"/>
        </a:xfrm>
      </p:grpSpPr>
      <p:sp>
        <p:nvSpPr>
          <p:cNvPr id="492" name="Google Shape;492;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3" name="Google Shape;493;p51"/>
          <p:cNvSpPr txBox="1"/>
          <p:nvPr>
            <p:ph idx="1" type="body"/>
          </p:nvPr>
        </p:nvSpPr>
        <p:spPr>
          <a:xfrm>
            <a:off x="518926" y="3518900"/>
            <a:ext cx="3751800" cy="2881800"/>
          </a:xfrm>
          <a:prstGeom prst="rect">
            <a:avLst/>
          </a:prstGeom>
          <a:noFill/>
          <a:ln>
            <a:noFill/>
          </a:ln>
        </p:spPr>
        <p:txBody>
          <a:bodyPr anchorCtr="0" anchor="t" bIns="45700" lIns="91425" spcFirstLastPara="1" rIns="91425" wrap="square" tIns="45700">
            <a:normAutofit fontScale="77500" lnSpcReduction="20000"/>
          </a:bodyPr>
          <a:lstStyle/>
          <a:p>
            <a:pPr indent="0" lvl="0" marL="457200" marR="0" rtl="0" algn="l">
              <a:lnSpc>
                <a:spcPct val="100000"/>
              </a:lnSpc>
              <a:spcBef>
                <a:spcPts val="0"/>
              </a:spcBef>
              <a:spcAft>
                <a:spcPts val="0"/>
              </a:spcAft>
              <a:buNone/>
            </a:pPr>
            <a:r>
              <a:rPr lang="en-US" sz="2200">
                <a:solidFill>
                  <a:srgbClr val="292929"/>
                </a:solidFill>
              </a:rPr>
              <a:t>Using KSC LC-39A as an example, launch sites are very close to railways for large part and supply  transportation. Launch sites are close to highways for human and supply transport. Launch sites  are also close to coasts and relatively far from cities so that launch failures can land in the sea to  avoid rockets falling on densely populated areas.</a:t>
            </a:r>
            <a:endParaRPr sz="2200">
              <a:solidFill>
                <a:srgbClr val="292929"/>
              </a:solidFill>
              <a:latin typeface="Arial"/>
              <a:ea typeface="Arial"/>
              <a:cs typeface="Arial"/>
              <a:sym typeface="Arial"/>
            </a:endParaRPr>
          </a:p>
        </p:txBody>
      </p:sp>
      <p:sp>
        <p:nvSpPr>
          <p:cNvPr id="494" name="Google Shape;494;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1100"/>
              <a:buFont typeface="Arial"/>
              <a:buNone/>
            </a:pPr>
            <a:r>
              <a:rPr lang="en-US" sz="4000">
                <a:solidFill>
                  <a:srgbClr val="0B49CB"/>
                </a:solidFill>
              </a:rPr>
              <a:t>Key Location Proximities</a:t>
            </a:r>
            <a:endParaRPr sz="4000">
              <a:solidFill>
                <a:srgbClr val="0B49CB"/>
              </a:solidFill>
            </a:endParaRPr>
          </a:p>
        </p:txBody>
      </p:sp>
      <p:sp>
        <p:nvSpPr>
          <p:cNvPr id="495" name="Google Shape;495;p51"/>
          <p:cNvSpPr/>
          <p:nvPr/>
        </p:nvSpPr>
        <p:spPr>
          <a:xfrm>
            <a:off x="225180" y="1441544"/>
            <a:ext cx="8389500" cy="172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6" name="Google Shape;496;p51"/>
          <p:cNvGrpSpPr/>
          <p:nvPr/>
        </p:nvGrpSpPr>
        <p:grpSpPr>
          <a:xfrm>
            <a:off x="4626160" y="3327819"/>
            <a:ext cx="7505688" cy="1562100"/>
            <a:chOff x="2802635" y="3552444"/>
            <a:chExt cx="7505688" cy="1562100"/>
          </a:xfrm>
        </p:grpSpPr>
        <p:sp>
          <p:nvSpPr>
            <p:cNvPr id="497" name="Google Shape;497;p51"/>
            <p:cNvSpPr/>
            <p:nvPr/>
          </p:nvSpPr>
          <p:spPr>
            <a:xfrm>
              <a:off x="2802635" y="3552444"/>
              <a:ext cx="3409200" cy="1515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51"/>
            <p:cNvSpPr/>
            <p:nvPr/>
          </p:nvSpPr>
          <p:spPr>
            <a:xfrm>
              <a:off x="6211823" y="3552444"/>
              <a:ext cx="4096500" cy="1562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2" name="Shape 502"/>
        <p:cNvGrpSpPr/>
        <p:nvPr/>
      </p:nvGrpSpPr>
      <p:grpSpPr>
        <a:xfrm>
          <a:off x="0" y="0"/>
          <a:ext cx="0" cy="0"/>
          <a:chOff x="0" y="0"/>
          <a:chExt cx="0" cy="0"/>
        </a:xfrm>
      </p:grpSpPr>
      <p:sp>
        <p:nvSpPr>
          <p:cNvPr id="503" name="Google Shape;503;p5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7" name="Shape 507"/>
        <p:cNvGrpSpPr/>
        <p:nvPr/>
      </p:nvGrpSpPr>
      <p:grpSpPr>
        <a:xfrm>
          <a:off x="0" y="0"/>
          <a:ext cx="0" cy="0"/>
          <a:chOff x="0" y="0"/>
          <a:chExt cx="0" cy="0"/>
        </a:xfrm>
      </p:grpSpPr>
      <p:sp>
        <p:nvSpPr>
          <p:cNvPr id="508" name="Google Shape;508;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9" name="Google Shape;509;p53"/>
          <p:cNvSpPr txBox="1"/>
          <p:nvPr>
            <p:ph idx="1" type="body"/>
          </p:nvPr>
        </p:nvSpPr>
        <p:spPr>
          <a:xfrm>
            <a:off x="981425" y="4640175"/>
            <a:ext cx="9745500" cy="1879500"/>
          </a:xfrm>
          <a:prstGeom prst="rect">
            <a:avLst/>
          </a:prstGeom>
          <a:noFill/>
          <a:ln>
            <a:noFill/>
          </a:ln>
        </p:spPr>
        <p:txBody>
          <a:bodyPr anchorCtr="0" anchor="t" bIns="45700" lIns="91425" spcFirstLastPara="1" rIns="91425" wrap="square" tIns="45700">
            <a:normAutofit lnSpcReduction="10000"/>
          </a:bodyPr>
          <a:lstStyle/>
          <a:p>
            <a:pPr indent="0" lvl="0" marL="12700" marR="5080" rtl="0" algn="l">
              <a:lnSpc>
                <a:spcPct val="90000"/>
              </a:lnSpc>
              <a:spcBef>
                <a:spcPts val="0"/>
              </a:spcBef>
              <a:spcAft>
                <a:spcPts val="0"/>
              </a:spcAft>
              <a:buClr>
                <a:schemeClr val="dk1"/>
              </a:buClr>
              <a:buFont typeface="Arial"/>
              <a:buNone/>
            </a:pPr>
            <a:r>
              <a:rPr lang="en-US" sz="2000">
                <a:solidFill>
                  <a:srgbClr val="404040"/>
                </a:solidFill>
                <a:latin typeface="Carlito"/>
                <a:ea typeface="Carlito"/>
                <a:cs typeface="Carlito"/>
                <a:sym typeface="Carlito"/>
              </a:rPr>
              <a:t>This is the distribution of successful landings across all launch sites. CCAFS LC-40 is the old name of  CCAFS SLC-40 so CCAFS and KSC have the same amount of successful landings, but a majority of the  successful landings where performed before the name change. VAFB has the smallest share of successful  landings. This may be due to smaller sample and increase in difficulty of launching in the west coast.</a:t>
            </a:r>
            <a:endParaRPr sz="2000">
              <a:solidFill>
                <a:schemeClr val="dk1"/>
              </a:solidFill>
              <a:latin typeface="Carlito"/>
              <a:ea typeface="Carlito"/>
              <a:cs typeface="Carlito"/>
              <a:sym typeface="Carlito"/>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endParaRPr>
          </a:p>
        </p:txBody>
      </p:sp>
      <p:sp>
        <p:nvSpPr>
          <p:cNvPr id="510" name="Google Shape;510;p5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Successful Launches Across Launch Sites</a:t>
            </a:r>
            <a:endParaRPr/>
          </a:p>
        </p:txBody>
      </p:sp>
      <p:sp>
        <p:nvSpPr>
          <p:cNvPr id="511" name="Google Shape;511;p53"/>
          <p:cNvSpPr/>
          <p:nvPr/>
        </p:nvSpPr>
        <p:spPr>
          <a:xfrm>
            <a:off x="4355591" y="1923288"/>
            <a:ext cx="2571000" cy="2581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53"/>
          <p:cNvSpPr/>
          <p:nvPr/>
        </p:nvSpPr>
        <p:spPr>
          <a:xfrm>
            <a:off x="7970519" y="2189988"/>
            <a:ext cx="1085100" cy="666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5700">
                <a:solidFill>
                  <a:srgbClr val="0B49CB"/>
                </a:solidFill>
                <a:latin typeface="Arial"/>
                <a:ea typeface="Arial"/>
                <a:cs typeface="Arial"/>
                <a:sym typeface="Arial"/>
              </a:rPr>
              <a:t>Introduction</a:t>
            </a:r>
            <a:endParaRPr sz="57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654772" y="2781328"/>
            <a:ext cx="5660700" cy="1898400"/>
          </a:xfrm>
          <a:prstGeom prst="rect">
            <a:avLst/>
          </a:prstGeom>
          <a:noFill/>
          <a:ln>
            <a:noFill/>
          </a:ln>
        </p:spPr>
        <p:txBody>
          <a:bodyPr anchorCtr="0" anchor="t" bIns="45700" lIns="91425" spcFirstLastPara="1" rIns="91425" wrap="square" tIns="45700">
            <a:normAutofit fontScale="55000" lnSpcReduction="20000"/>
          </a:bodyPr>
          <a:lstStyle/>
          <a:p>
            <a:pPr indent="0" lvl="0" marL="457200" marR="0" rtl="0" algn="l">
              <a:lnSpc>
                <a:spcPct val="90000"/>
              </a:lnSpc>
              <a:spcBef>
                <a:spcPts val="0"/>
              </a:spcBef>
              <a:spcAft>
                <a:spcPts val="0"/>
              </a:spcAft>
              <a:buNone/>
            </a:pPr>
            <a:r>
              <a:t/>
            </a:r>
            <a:endParaRPr>
              <a:solidFill>
                <a:schemeClr val="dk1"/>
              </a:solidFill>
            </a:endParaRPr>
          </a:p>
          <a:p>
            <a:pPr indent="-200224" lvl="0" marL="253365" rtl="0" algn="l">
              <a:spcBef>
                <a:spcPts val="850"/>
              </a:spcBef>
              <a:spcAft>
                <a:spcPts val="0"/>
              </a:spcAft>
              <a:buClr>
                <a:schemeClr val="dk1"/>
              </a:buClr>
              <a:buSzPct val="100000"/>
              <a:buChar char="•"/>
            </a:pPr>
            <a:r>
              <a:rPr lang="en-US" sz="3169">
                <a:solidFill>
                  <a:schemeClr val="dk1"/>
                </a:solidFill>
                <a:latin typeface="Carlito"/>
                <a:ea typeface="Carlito"/>
                <a:cs typeface="Carlito"/>
                <a:sym typeface="Carlito"/>
              </a:rPr>
              <a:t>Commercial Space Age is Here</a:t>
            </a:r>
            <a:endParaRPr sz="3169">
              <a:solidFill>
                <a:schemeClr val="dk1"/>
              </a:solidFill>
              <a:latin typeface="Carlito"/>
              <a:ea typeface="Carlito"/>
              <a:cs typeface="Carlito"/>
              <a:sym typeface="Carlito"/>
            </a:endParaRPr>
          </a:p>
          <a:p>
            <a:pPr indent="-200224" lvl="0" marL="253365" rtl="0" algn="l">
              <a:spcBef>
                <a:spcPts val="705"/>
              </a:spcBef>
              <a:spcAft>
                <a:spcPts val="0"/>
              </a:spcAft>
              <a:buClr>
                <a:schemeClr val="dk1"/>
              </a:buClr>
              <a:buSzPct val="100000"/>
              <a:buChar char="•"/>
            </a:pPr>
            <a:r>
              <a:rPr lang="en-US" sz="3169">
                <a:solidFill>
                  <a:schemeClr val="dk1"/>
                </a:solidFill>
                <a:latin typeface="Carlito"/>
                <a:ea typeface="Carlito"/>
                <a:cs typeface="Carlito"/>
                <a:sym typeface="Carlito"/>
              </a:rPr>
              <a:t>Space X has best pricing ($62 million vs. $165 million USD)</a:t>
            </a:r>
            <a:endParaRPr sz="3169">
              <a:solidFill>
                <a:schemeClr val="dk1"/>
              </a:solidFill>
              <a:latin typeface="Carlito"/>
              <a:ea typeface="Carlito"/>
              <a:cs typeface="Carlito"/>
              <a:sym typeface="Carlito"/>
            </a:endParaRPr>
          </a:p>
          <a:p>
            <a:pPr indent="-200224" lvl="0" marL="253365" rtl="0" algn="l">
              <a:spcBef>
                <a:spcPts val="695"/>
              </a:spcBef>
              <a:spcAft>
                <a:spcPts val="0"/>
              </a:spcAft>
              <a:buClr>
                <a:schemeClr val="dk1"/>
              </a:buClr>
              <a:buSzPct val="100000"/>
              <a:buChar char="•"/>
            </a:pPr>
            <a:r>
              <a:rPr lang="en-US" sz="3169">
                <a:solidFill>
                  <a:schemeClr val="dk1"/>
                </a:solidFill>
                <a:latin typeface="Carlito"/>
                <a:ea typeface="Carlito"/>
                <a:cs typeface="Carlito"/>
                <a:sym typeface="Carlito"/>
              </a:rPr>
              <a:t>Largely due to ability to recover part of rocket (Stage 1)</a:t>
            </a:r>
            <a:endParaRPr sz="3169">
              <a:solidFill>
                <a:schemeClr val="dk1"/>
              </a:solidFill>
              <a:latin typeface="Carlito"/>
              <a:ea typeface="Carlito"/>
              <a:cs typeface="Carlito"/>
              <a:sym typeface="Carlito"/>
            </a:endParaRPr>
          </a:p>
          <a:p>
            <a:pPr indent="-200224" lvl="0" marL="253365" rtl="0" algn="l">
              <a:spcBef>
                <a:spcPts val="700"/>
              </a:spcBef>
              <a:spcAft>
                <a:spcPts val="0"/>
              </a:spcAft>
              <a:buClr>
                <a:schemeClr val="dk1"/>
              </a:buClr>
              <a:buSzPct val="100000"/>
              <a:buChar char="•"/>
            </a:pPr>
            <a:r>
              <a:rPr lang="en-US" sz="3169">
                <a:solidFill>
                  <a:schemeClr val="dk1"/>
                </a:solidFill>
                <a:latin typeface="Carlito"/>
                <a:ea typeface="Carlito"/>
                <a:cs typeface="Carlito"/>
                <a:sym typeface="Carlito"/>
              </a:rPr>
              <a:t>Space Y wants to compete with Space X</a:t>
            </a:r>
            <a:endParaRPr sz="3169">
              <a:solidFill>
                <a:schemeClr val="dk1"/>
              </a:solidFill>
              <a:latin typeface="Carlito"/>
              <a:ea typeface="Carlito"/>
              <a:cs typeface="Carlito"/>
              <a:sym typeface="Carlito"/>
            </a:endParaRPr>
          </a:p>
          <a:p>
            <a:pPr indent="0" lvl="0" marL="0" rtl="0" algn="l">
              <a:spcBef>
                <a:spcPts val="0"/>
              </a:spcBef>
              <a:spcAft>
                <a:spcPts val="0"/>
              </a:spcAft>
              <a:buClr>
                <a:srgbClr val="BB562C"/>
              </a:buClr>
              <a:buSzPct val="100000"/>
              <a:buFont typeface="Arial"/>
              <a:buNone/>
            </a:pPr>
            <a:r>
              <a:t/>
            </a:r>
            <a:endParaRPr sz="2500">
              <a:solidFill>
                <a:schemeClr val="dk1"/>
              </a:solidFill>
              <a:latin typeface="Carlito"/>
              <a:ea typeface="Carlito"/>
              <a:cs typeface="Carlito"/>
              <a:sym typeface="Carlito"/>
            </a:endParaRPr>
          </a:p>
          <a:p>
            <a:pPr indent="0" lvl="0" marL="457200" marR="0" rtl="0" algn="l">
              <a:lnSpc>
                <a:spcPct val="90000"/>
              </a:lnSpc>
              <a:spcBef>
                <a:spcPts val="1400"/>
              </a:spcBef>
              <a:spcAft>
                <a:spcPts val="0"/>
              </a:spcAft>
              <a:buNone/>
            </a:pPr>
            <a:r>
              <a:t/>
            </a:r>
            <a:endParaRPr/>
          </a:p>
        </p:txBody>
      </p:sp>
      <p:sp>
        <p:nvSpPr>
          <p:cNvPr id="110" name="Google Shape;110;p18"/>
          <p:cNvSpPr/>
          <p:nvPr/>
        </p:nvSpPr>
        <p:spPr>
          <a:xfrm>
            <a:off x="947000" y="1927225"/>
            <a:ext cx="3799423" cy="54905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2"/>
                </a:solidFill>
                <a:latin typeface="Arial"/>
              </a:rPr>
              <a:t>Background</a:t>
            </a:r>
          </a:p>
        </p:txBody>
      </p:sp>
      <p:sp>
        <p:nvSpPr>
          <p:cNvPr id="111" name="Google Shape;111;p18"/>
          <p:cNvSpPr/>
          <p:nvPr/>
        </p:nvSpPr>
        <p:spPr>
          <a:xfrm>
            <a:off x="7442075" y="3599225"/>
            <a:ext cx="2621755" cy="43165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2"/>
                </a:solidFill>
                <a:latin typeface="Arial"/>
              </a:rPr>
              <a:t>Problem</a:t>
            </a:r>
          </a:p>
        </p:txBody>
      </p:sp>
      <p:sp>
        <p:nvSpPr>
          <p:cNvPr id="112" name="Google Shape;112;p18"/>
          <p:cNvSpPr txBox="1"/>
          <p:nvPr/>
        </p:nvSpPr>
        <p:spPr>
          <a:xfrm>
            <a:off x="5385100" y="4497975"/>
            <a:ext cx="6615900" cy="14760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0"/>
              </a:spcBef>
              <a:spcAft>
                <a:spcPts val="0"/>
              </a:spcAft>
              <a:buNone/>
            </a:pPr>
            <a:r>
              <a:t/>
            </a:r>
            <a:endParaRPr>
              <a:solidFill>
                <a:schemeClr val="dk1"/>
              </a:solidFill>
            </a:endParaRPr>
          </a:p>
          <a:p>
            <a:pPr indent="-304800" lvl="0" marL="457200" marR="591185" rtl="0" algn="l">
              <a:lnSpc>
                <a:spcPct val="114090"/>
              </a:lnSpc>
              <a:spcBef>
                <a:spcPts val="900"/>
              </a:spcBef>
              <a:spcAft>
                <a:spcPts val="0"/>
              </a:spcAft>
              <a:buClr>
                <a:schemeClr val="dk1"/>
              </a:buClr>
              <a:buSzPts val="1200"/>
              <a:buChar char="•"/>
            </a:pPr>
            <a:r>
              <a:rPr lang="en-US" sz="1700">
                <a:solidFill>
                  <a:schemeClr val="dk1"/>
                </a:solidFill>
                <a:latin typeface="Carlito"/>
                <a:ea typeface="Carlito"/>
                <a:cs typeface="Carlito"/>
                <a:sym typeface="Carlito"/>
              </a:rPr>
              <a:t>Space Y tasks us to train a machine learning model to  predict successful Stage 1 recovery</a:t>
            </a:r>
            <a:endParaRPr sz="1200">
              <a:solidFill>
                <a:schemeClr val="dk1"/>
              </a:solidFill>
              <a:latin typeface="Carlito"/>
              <a:ea typeface="Carlito"/>
              <a:cs typeface="Carlito"/>
              <a:sym typeface="Carlito"/>
            </a:endParaRPr>
          </a:p>
          <a:p>
            <a:pPr indent="0" lvl="0" marL="0" rtl="0" algn="l">
              <a:spcBef>
                <a:spcPts val="0"/>
              </a:spcBef>
              <a:spcAft>
                <a:spcPts val="0"/>
              </a:spcAft>
              <a:buNone/>
            </a:pPr>
            <a:r>
              <a:t/>
            </a:r>
            <a:endParaRPr sz="2500">
              <a:solidFill>
                <a:schemeClr val="dk1"/>
              </a:solidFill>
              <a:latin typeface="Carlito"/>
              <a:ea typeface="Carlito"/>
              <a:cs typeface="Carlito"/>
              <a:sym typeface="Carli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6" name="Shape 516"/>
        <p:cNvGrpSpPr/>
        <p:nvPr/>
      </p:nvGrpSpPr>
      <p:grpSpPr>
        <a:xfrm>
          <a:off x="0" y="0"/>
          <a:ext cx="0" cy="0"/>
          <a:chOff x="0" y="0"/>
          <a:chExt cx="0" cy="0"/>
        </a:xfrm>
      </p:grpSpPr>
      <p:sp>
        <p:nvSpPr>
          <p:cNvPr id="517" name="Google Shape;51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8" name="Google Shape;518;p54"/>
          <p:cNvSpPr txBox="1"/>
          <p:nvPr>
            <p:ph idx="1" type="body"/>
          </p:nvPr>
        </p:nvSpPr>
        <p:spPr>
          <a:xfrm>
            <a:off x="752000" y="5406600"/>
            <a:ext cx="10551600" cy="1020600"/>
          </a:xfrm>
          <a:prstGeom prst="rect">
            <a:avLst/>
          </a:prstGeom>
          <a:noFill/>
          <a:ln>
            <a:noFill/>
          </a:ln>
        </p:spPr>
        <p:txBody>
          <a:bodyPr anchorCtr="0" anchor="t" bIns="45700" lIns="91425" spcFirstLastPara="1" rIns="91425" wrap="square" tIns="45700">
            <a:normAutofit fontScale="85000" lnSpcReduction="20000"/>
          </a:bodyPr>
          <a:lstStyle/>
          <a:p>
            <a:pPr indent="-50800" lvl="0" marL="228600" rtl="0" algn="l">
              <a:lnSpc>
                <a:spcPct val="90000"/>
              </a:lnSpc>
              <a:spcBef>
                <a:spcPts val="1000"/>
              </a:spcBef>
              <a:spcAft>
                <a:spcPts val="0"/>
              </a:spcAft>
              <a:buClr>
                <a:schemeClr val="dk1"/>
              </a:buClr>
              <a:buSzPct val="50000"/>
              <a:buFont typeface="Arial"/>
              <a:buNone/>
            </a:pPr>
            <a:r>
              <a:rPr lang="en-US" sz="2200">
                <a:solidFill>
                  <a:srgbClr val="292929"/>
                </a:solidFill>
              </a:rPr>
              <a:t>KSC LC-39A has the highest success rate with 10 successful landings and 3 failed landings.</a:t>
            </a:r>
            <a:endParaRPr sz="2200">
              <a:solidFill>
                <a:srgbClr val="292929"/>
              </a:solidFill>
            </a:endParaRPr>
          </a:p>
          <a:p>
            <a:pPr indent="-50800" lvl="0" marL="228600" rtl="0" algn="l">
              <a:lnSpc>
                <a:spcPct val="90000"/>
              </a:lnSpc>
              <a:spcBef>
                <a:spcPts val="1000"/>
              </a:spcBef>
              <a:spcAft>
                <a:spcPts val="0"/>
              </a:spcAft>
              <a:buClr>
                <a:schemeClr val="dk1"/>
              </a:buClr>
              <a:buSzPct val="50000"/>
              <a:buFont typeface="Arial"/>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ct val="127272"/>
              <a:buFont typeface="Arial"/>
              <a:buNone/>
            </a:pPr>
            <a:r>
              <a:t/>
            </a:r>
            <a:endParaRPr sz="2200">
              <a:solidFill>
                <a:srgbClr val="292929"/>
              </a:solidFill>
            </a:endParaRPr>
          </a:p>
        </p:txBody>
      </p:sp>
      <p:sp>
        <p:nvSpPr>
          <p:cNvPr id="519" name="Google Shape;519;p5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1100"/>
              <a:buFont typeface="Arial"/>
              <a:buNone/>
            </a:pPr>
            <a:r>
              <a:rPr lang="en-US" sz="4000">
                <a:solidFill>
                  <a:srgbClr val="0B49CB"/>
                </a:solidFill>
              </a:rPr>
              <a:t>Highest Success Rate Launch Site	</a:t>
            </a:r>
            <a:endParaRPr sz="4000">
              <a:solidFill>
                <a:srgbClr val="0B49CB"/>
              </a:solidFill>
            </a:endParaRPr>
          </a:p>
        </p:txBody>
      </p:sp>
      <p:sp>
        <p:nvSpPr>
          <p:cNvPr id="520" name="Google Shape;520;p54"/>
          <p:cNvSpPr/>
          <p:nvPr/>
        </p:nvSpPr>
        <p:spPr>
          <a:xfrm>
            <a:off x="4811267" y="2243327"/>
            <a:ext cx="2571000" cy="2571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54"/>
          <p:cNvSpPr/>
          <p:nvPr/>
        </p:nvSpPr>
        <p:spPr>
          <a:xfrm>
            <a:off x="1248155" y="2308860"/>
            <a:ext cx="3401700" cy="152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54"/>
          <p:cNvSpPr/>
          <p:nvPr/>
        </p:nvSpPr>
        <p:spPr>
          <a:xfrm>
            <a:off x="8031450" y="2397000"/>
            <a:ext cx="480900" cy="2511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6" name="Shape 526"/>
        <p:cNvGrpSpPr/>
        <p:nvPr/>
      </p:nvGrpSpPr>
      <p:grpSpPr>
        <a:xfrm>
          <a:off x="0" y="0"/>
          <a:ext cx="0" cy="0"/>
          <a:chOff x="0" y="0"/>
          <a:chExt cx="0" cy="0"/>
        </a:xfrm>
      </p:grpSpPr>
      <p:sp>
        <p:nvSpPr>
          <p:cNvPr id="527" name="Google Shape;527;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8" name="Google Shape;528;p55"/>
          <p:cNvSpPr txBox="1"/>
          <p:nvPr>
            <p:ph idx="1" type="body"/>
          </p:nvPr>
        </p:nvSpPr>
        <p:spPr>
          <a:xfrm>
            <a:off x="770000" y="4960500"/>
            <a:ext cx="9658500" cy="1757400"/>
          </a:xfrm>
          <a:prstGeom prst="rect">
            <a:avLst/>
          </a:prstGeom>
          <a:noFill/>
          <a:ln>
            <a:noFill/>
          </a:ln>
        </p:spPr>
        <p:txBody>
          <a:bodyPr anchorCtr="0" anchor="t" bIns="45700" lIns="91425" spcFirstLastPara="1" rIns="91425" wrap="square" tIns="45700">
            <a:normAutofit fontScale="25000" lnSpcReduction="20000"/>
          </a:bodyPr>
          <a:lstStyle/>
          <a:p>
            <a:pPr indent="-88900" lvl="0" marL="228600" rtl="0" algn="l">
              <a:spcBef>
                <a:spcPts val="1400"/>
              </a:spcBef>
              <a:spcAft>
                <a:spcPts val="0"/>
              </a:spcAft>
              <a:buClr>
                <a:schemeClr val="dk1"/>
              </a:buClr>
              <a:buSzPts val="275"/>
              <a:buFont typeface="Arial"/>
              <a:buNone/>
            </a:pPr>
            <a:r>
              <a:rPr lang="en-US" sz="7367">
                <a:solidFill>
                  <a:srgbClr val="292929"/>
                </a:solidFill>
              </a:rPr>
              <a:t>Plotly dashboard has a Payload range selector. However, this is set from 0-10000 instead of the  max Payload of 15600. Class indicates 1 for successful landing and 0 for failure. Scatter plot also  accounts for booster version category in color and number of launches in point size. In this  particular range of 0-6000, interestingly there are two failed landings with payloads of zero kg.</a:t>
            </a:r>
            <a:endParaRPr sz="7367">
              <a:solidFill>
                <a:srgbClr val="292929"/>
              </a:solidFill>
            </a:endParaRPr>
          </a:p>
          <a:p>
            <a:pPr indent="-88900" lvl="0" marL="228600" rtl="0" algn="l">
              <a:spcBef>
                <a:spcPts val="1400"/>
              </a:spcBef>
              <a:spcAft>
                <a:spcPts val="0"/>
              </a:spcAft>
              <a:buClr>
                <a:schemeClr val="dk1"/>
              </a:buClr>
              <a:buSzPct val="50000"/>
              <a:buFont typeface="Arial"/>
              <a:buNone/>
            </a:pPr>
            <a:r>
              <a:t/>
            </a:r>
            <a:endParaRPr sz="2200">
              <a:solidFill>
                <a:srgbClr val="292929"/>
              </a:solidFill>
            </a:endParaRPr>
          </a:p>
          <a:p>
            <a:pPr indent="-88900"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endParaRPr>
          </a:p>
        </p:txBody>
      </p:sp>
      <p:sp>
        <p:nvSpPr>
          <p:cNvPr id="529" name="Google Shape;529;p5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a:bodyPr>
          <a:lstStyle/>
          <a:p>
            <a:pPr indent="0" lvl="0" marL="0" rtl="0" algn="l">
              <a:lnSpc>
                <a:spcPct val="90000"/>
              </a:lnSpc>
              <a:spcBef>
                <a:spcPts val="0"/>
              </a:spcBef>
              <a:spcAft>
                <a:spcPts val="0"/>
              </a:spcAft>
              <a:buClr>
                <a:schemeClr val="dk1"/>
              </a:buClr>
              <a:buSzPct val="27500"/>
              <a:buFont typeface="Arial"/>
              <a:buNone/>
            </a:pPr>
            <a:r>
              <a:rPr lang="en-US" sz="4000">
                <a:solidFill>
                  <a:srgbClr val="0B49CB"/>
                </a:solidFill>
              </a:rPr>
              <a:t>Payload Mass vs. Success vs. Booster  Version Category	</a:t>
            </a:r>
            <a:endParaRPr sz="4000">
              <a:solidFill>
                <a:srgbClr val="0B49CB"/>
              </a:solidFill>
            </a:endParaRPr>
          </a:p>
        </p:txBody>
      </p:sp>
      <p:sp>
        <p:nvSpPr>
          <p:cNvPr id="530" name="Google Shape;530;p55"/>
          <p:cNvSpPr/>
          <p:nvPr/>
        </p:nvSpPr>
        <p:spPr>
          <a:xfrm>
            <a:off x="417958" y="1774321"/>
            <a:ext cx="11568000" cy="2981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4" name="Shape 534"/>
        <p:cNvGrpSpPr/>
        <p:nvPr/>
      </p:nvGrpSpPr>
      <p:grpSpPr>
        <a:xfrm>
          <a:off x="0" y="0"/>
          <a:ext cx="0" cy="0"/>
          <a:chOff x="0" y="0"/>
          <a:chExt cx="0" cy="0"/>
        </a:xfrm>
      </p:grpSpPr>
      <p:sp>
        <p:nvSpPr>
          <p:cNvPr id="535" name="Google Shape;535;p56"/>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9" name="Shape 539"/>
        <p:cNvGrpSpPr/>
        <p:nvPr/>
      </p:nvGrpSpPr>
      <p:grpSpPr>
        <a:xfrm>
          <a:off x="0" y="0"/>
          <a:ext cx="0" cy="0"/>
          <a:chOff x="0" y="0"/>
          <a:chExt cx="0" cy="0"/>
        </a:xfrm>
      </p:grpSpPr>
      <p:sp>
        <p:nvSpPr>
          <p:cNvPr id="540" name="Google Shape;540;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1" name="Google Shape;541;p57"/>
          <p:cNvSpPr txBox="1"/>
          <p:nvPr>
            <p:ph idx="1" type="body"/>
          </p:nvPr>
        </p:nvSpPr>
        <p:spPr>
          <a:xfrm>
            <a:off x="770010" y="2082114"/>
            <a:ext cx="5325989" cy="3811588"/>
          </a:xfrm>
          <a:prstGeom prst="rect">
            <a:avLst/>
          </a:prstGeom>
          <a:noFill/>
          <a:ln>
            <a:noFill/>
          </a:ln>
        </p:spPr>
        <p:txBody>
          <a:bodyPr anchorCtr="0" anchor="t" bIns="45700" lIns="91425" spcFirstLastPara="1" rIns="91425" wrap="square" tIns="45700">
            <a:normAutofit lnSpcReduction="20000"/>
          </a:bodyPr>
          <a:lstStyle/>
          <a:p>
            <a:pPr indent="0" lvl="0" marL="457200" rtl="0" algn="l">
              <a:spcBef>
                <a:spcPts val="0"/>
              </a:spcBef>
              <a:spcAft>
                <a:spcPts val="0"/>
              </a:spcAft>
              <a:buClr>
                <a:schemeClr val="dk1"/>
              </a:buClr>
              <a:buSzPts val="1100"/>
              <a:buFont typeface="Arial"/>
              <a:buNone/>
            </a:pPr>
            <a:r>
              <a:rPr lang="en-US" sz="2200">
                <a:solidFill>
                  <a:srgbClr val="292929"/>
                </a:solidFill>
              </a:rPr>
              <a:t>All models had virtually the same accuracy on the test set at 83.33% accuracy.  It should be noted that test size is small at only sample size of 18.</a:t>
            </a:r>
            <a:endParaRPr sz="2200">
              <a:solidFill>
                <a:srgbClr val="292929"/>
              </a:solidFill>
            </a:endParaRPr>
          </a:p>
          <a:p>
            <a:pPr indent="0" lvl="0" marL="457200" rtl="0" algn="l">
              <a:spcBef>
                <a:spcPts val="0"/>
              </a:spcBef>
              <a:spcAft>
                <a:spcPts val="0"/>
              </a:spcAft>
              <a:buClr>
                <a:schemeClr val="dk1"/>
              </a:buClr>
              <a:buSzPts val="1100"/>
              <a:buFont typeface="Arial"/>
              <a:buNone/>
            </a:pPr>
            <a:r>
              <a:rPr lang="en-US" sz="2200">
                <a:solidFill>
                  <a:srgbClr val="292929"/>
                </a:solidFill>
              </a:rPr>
              <a:t>This can cause large variance in accuracy results, such as those in Decision Tree Classifier model in repeated runs.</a:t>
            </a:r>
            <a:endParaRPr sz="2200">
              <a:solidFill>
                <a:srgbClr val="292929"/>
              </a:solidFill>
            </a:endParaRPr>
          </a:p>
          <a:p>
            <a:pPr indent="0" lvl="0" marL="457200" rtl="0" algn="l">
              <a:spcBef>
                <a:spcPts val="0"/>
              </a:spcBef>
              <a:spcAft>
                <a:spcPts val="0"/>
              </a:spcAft>
              <a:buClr>
                <a:schemeClr val="dk1"/>
              </a:buClr>
              <a:buSzPts val="1100"/>
              <a:buFont typeface="Arial"/>
              <a:buNone/>
            </a:pPr>
            <a:r>
              <a:rPr lang="en-US" sz="2200">
                <a:solidFill>
                  <a:srgbClr val="292929"/>
                </a:solidFill>
              </a:rPr>
              <a:t>We likely need more data to determine the best model.</a:t>
            </a:r>
            <a:endParaRPr sz="2200">
              <a:solidFill>
                <a:srgbClr val="292929"/>
              </a:solidFill>
            </a:endParaRPr>
          </a:p>
          <a:p>
            <a:pPr indent="0" lvl="0" marL="457200" rtl="0" algn="l">
              <a:spcBef>
                <a:spcPts val="0"/>
              </a:spcBef>
              <a:spcAft>
                <a:spcPts val="0"/>
              </a:spcAft>
              <a:buClr>
                <a:schemeClr val="dk1"/>
              </a:buClr>
              <a:buSzPts val="1100"/>
              <a:buFont typeface="Arial"/>
              <a:buNone/>
            </a:pPr>
            <a:r>
              <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p:txBody>
      </p:sp>
      <p:sp>
        <p:nvSpPr>
          <p:cNvPr id="542" name="Google Shape;542;p5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sp>
        <p:nvSpPr>
          <p:cNvPr id="543" name="Google Shape;543;p57"/>
          <p:cNvSpPr/>
          <p:nvPr/>
        </p:nvSpPr>
        <p:spPr>
          <a:xfrm>
            <a:off x="6381675" y="1946983"/>
            <a:ext cx="5076300" cy="3337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7" name="Shape 547"/>
        <p:cNvGrpSpPr/>
        <p:nvPr/>
      </p:nvGrpSpPr>
      <p:grpSpPr>
        <a:xfrm>
          <a:off x="0" y="0"/>
          <a:ext cx="0" cy="0"/>
          <a:chOff x="0" y="0"/>
          <a:chExt cx="0" cy="0"/>
        </a:xfrm>
      </p:grpSpPr>
      <p:sp>
        <p:nvSpPr>
          <p:cNvPr id="548" name="Google Shape;548;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9" name="Google Shape;549;p58"/>
          <p:cNvSpPr txBox="1"/>
          <p:nvPr>
            <p:ph idx="1" type="body"/>
          </p:nvPr>
        </p:nvSpPr>
        <p:spPr>
          <a:xfrm>
            <a:off x="5770654" y="1424250"/>
            <a:ext cx="6256500" cy="3811500"/>
          </a:xfrm>
          <a:prstGeom prst="rect">
            <a:avLst/>
          </a:prstGeom>
          <a:noFill/>
          <a:ln>
            <a:noFill/>
          </a:ln>
        </p:spPr>
        <p:txBody>
          <a:bodyPr anchorCtr="0" anchor="t" bIns="45700" lIns="91425" spcFirstLastPara="1" rIns="91425" wrap="square" tIns="45700">
            <a:normAutofit fontScale="92500" lnSpcReduction="10000"/>
          </a:bodyPr>
          <a:lstStyle/>
          <a:p>
            <a:pPr indent="0" lvl="0" marL="457200" rtl="0" algn="l">
              <a:spcBef>
                <a:spcPts val="0"/>
              </a:spcBef>
              <a:spcAft>
                <a:spcPts val="0"/>
              </a:spcAft>
              <a:buClr>
                <a:schemeClr val="dk1"/>
              </a:buClr>
              <a:buSzPct val="50000"/>
              <a:buFont typeface="Arial"/>
              <a:buNone/>
            </a:pPr>
            <a:r>
              <a:rPr lang="en-US" sz="2200">
                <a:solidFill>
                  <a:srgbClr val="292929"/>
                </a:solidFill>
              </a:rPr>
              <a:t>Since all models performed the same for the test set, the confusion matrix is the same across all models.  The models predicted 12 successful landings when the true label was successful landing.</a:t>
            </a:r>
            <a:endParaRPr sz="2200">
              <a:solidFill>
                <a:srgbClr val="292929"/>
              </a:solidFill>
            </a:endParaRPr>
          </a:p>
          <a:p>
            <a:pPr indent="0" lvl="0" marL="457200" rtl="0" algn="l">
              <a:spcBef>
                <a:spcPts val="0"/>
              </a:spcBef>
              <a:spcAft>
                <a:spcPts val="0"/>
              </a:spcAft>
              <a:buClr>
                <a:schemeClr val="dk1"/>
              </a:buClr>
              <a:buSzPct val="50000"/>
              <a:buFont typeface="Arial"/>
              <a:buNone/>
            </a:pPr>
            <a:r>
              <a:rPr lang="en-US" sz="2200">
                <a:solidFill>
                  <a:srgbClr val="292929"/>
                </a:solidFill>
              </a:rPr>
              <a:t>The models predicted 3 unsuccessful landings when the true label was unsuccessful landing.</a:t>
            </a:r>
            <a:endParaRPr sz="2200">
              <a:solidFill>
                <a:srgbClr val="292929"/>
              </a:solidFill>
            </a:endParaRPr>
          </a:p>
          <a:p>
            <a:pPr indent="0" lvl="0" marL="457200" rtl="0" algn="l">
              <a:spcBef>
                <a:spcPts val="0"/>
              </a:spcBef>
              <a:spcAft>
                <a:spcPts val="0"/>
              </a:spcAft>
              <a:buClr>
                <a:schemeClr val="dk1"/>
              </a:buClr>
              <a:buSzPct val="50000"/>
              <a:buFont typeface="Arial"/>
              <a:buNone/>
            </a:pPr>
            <a:r>
              <a:rPr lang="en-US" sz="2200">
                <a:solidFill>
                  <a:srgbClr val="292929"/>
                </a:solidFill>
              </a:rPr>
              <a:t>The models predicted 3 successful landings when the true label was unsuccessful landings (false positives).  Our models over predict successful landings.</a:t>
            </a:r>
            <a:endParaRPr sz="2200">
              <a:solidFill>
                <a:srgbClr val="292929"/>
              </a:solidFill>
            </a:endParaRPr>
          </a:p>
          <a:p>
            <a:pPr indent="0" lvl="0" marL="457200" rtl="0" algn="l">
              <a:spcBef>
                <a:spcPts val="0"/>
              </a:spcBef>
              <a:spcAft>
                <a:spcPts val="0"/>
              </a:spcAft>
              <a:buClr>
                <a:schemeClr val="dk1"/>
              </a:buClr>
              <a:buSzPct val="50000"/>
              <a:buFont typeface="Arial"/>
              <a:buNone/>
            </a:pPr>
            <a:r>
              <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p:txBody>
      </p:sp>
      <p:sp>
        <p:nvSpPr>
          <p:cNvPr id="550" name="Google Shape;550;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sp>
        <p:nvSpPr>
          <p:cNvPr id="551" name="Google Shape;551;p58"/>
          <p:cNvSpPr/>
          <p:nvPr/>
        </p:nvSpPr>
        <p:spPr>
          <a:xfrm>
            <a:off x="1000857" y="1603350"/>
            <a:ext cx="4541400" cy="34533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58"/>
          <p:cNvSpPr txBox="1"/>
          <p:nvPr/>
        </p:nvSpPr>
        <p:spPr>
          <a:xfrm>
            <a:off x="2092581" y="5310551"/>
            <a:ext cx="2162100" cy="843900"/>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None/>
            </a:pPr>
            <a:r>
              <a:rPr lang="en-US" sz="1800">
                <a:solidFill>
                  <a:srgbClr val="000000"/>
                </a:solidFill>
                <a:latin typeface="Carlito"/>
                <a:ea typeface="Carlito"/>
                <a:cs typeface="Carlito"/>
                <a:sym typeface="Carlito"/>
              </a:rPr>
              <a:t>Correct predictions are  on a diagonal from top  left to bottom right.</a:t>
            </a:r>
            <a:endParaRPr sz="1800">
              <a:solidFill>
                <a:srgbClr val="000000"/>
              </a:solidFill>
              <a:latin typeface="Carlito"/>
              <a:ea typeface="Carlito"/>
              <a:cs typeface="Carlito"/>
              <a:sym typeface="Carli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6" name="Shape 556"/>
        <p:cNvGrpSpPr/>
        <p:nvPr/>
      </p:nvGrpSpPr>
      <p:grpSpPr>
        <a:xfrm>
          <a:off x="0" y="0"/>
          <a:ext cx="0" cy="0"/>
          <a:chOff x="0" y="0"/>
          <a:chExt cx="0" cy="0"/>
        </a:xfrm>
      </p:grpSpPr>
      <p:sp>
        <p:nvSpPr>
          <p:cNvPr id="557" name="Google Shape;557;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8" name="Google Shape;558;p59"/>
          <p:cNvSpPr txBox="1"/>
          <p:nvPr>
            <p:ph idx="1" type="body"/>
          </p:nvPr>
        </p:nvSpPr>
        <p:spPr>
          <a:xfrm>
            <a:off x="769991" y="1875050"/>
            <a:ext cx="10688100" cy="4351200"/>
          </a:xfrm>
          <a:prstGeom prst="rect">
            <a:avLst/>
          </a:prstGeom>
          <a:noFill/>
          <a:ln>
            <a:noFill/>
          </a:ln>
        </p:spPr>
        <p:txBody>
          <a:bodyPr anchorCtr="0" anchor="t" bIns="45700" lIns="91425" spcFirstLastPara="1" rIns="91425" wrap="square" tIns="45700">
            <a:normAutofit fontScale="85000" lnSpcReduction="20000"/>
          </a:bodyPr>
          <a:lstStyle/>
          <a:p>
            <a:pPr indent="-347345" lvl="0" marL="457200" rtl="0" algn="l">
              <a:spcBef>
                <a:spcPts val="1400"/>
              </a:spcBef>
              <a:spcAft>
                <a:spcPts val="0"/>
              </a:spcAft>
              <a:buClr>
                <a:srgbClr val="292929"/>
              </a:buClr>
              <a:buSzPct val="100000"/>
              <a:buChar char="•"/>
            </a:pPr>
            <a:r>
              <a:rPr lang="en-US" sz="2200">
                <a:solidFill>
                  <a:srgbClr val="292929"/>
                </a:solidFill>
              </a:rPr>
              <a:t>Our task: to develop a machine learning model for Space Y who wants to bid against SpaceX</a:t>
            </a:r>
            <a:endParaRPr sz="2200">
              <a:solidFill>
                <a:srgbClr val="292929"/>
              </a:solidFill>
            </a:endParaRPr>
          </a:p>
          <a:p>
            <a:pPr indent="-347345" lvl="0" marL="457200" rtl="0" algn="l">
              <a:spcBef>
                <a:spcPts val="1400"/>
              </a:spcBef>
              <a:spcAft>
                <a:spcPts val="0"/>
              </a:spcAft>
              <a:buClr>
                <a:srgbClr val="292929"/>
              </a:buClr>
              <a:buSzPct val="100000"/>
              <a:buChar char="•"/>
            </a:pPr>
            <a:r>
              <a:rPr lang="en-US" sz="2200">
                <a:solidFill>
                  <a:srgbClr val="292929"/>
                </a:solidFill>
              </a:rPr>
              <a:t>The goal of model is to predict when Stage 1 will successfully land to save ~$100 million USD</a:t>
            </a:r>
            <a:endParaRPr sz="2200">
              <a:solidFill>
                <a:srgbClr val="292929"/>
              </a:solidFill>
            </a:endParaRPr>
          </a:p>
          <a:p>
            <a:pPr indent="-347345" lvl="0" marL="457200" rtl="0" algn="l">
              <a:spcBef>
                <a:spcPts val="1400"/>
              </a:spcBef>
              <a:spcAft>
                <a:spcPts val="0"/>
              </a:spcAft>
              <a:buClr>
                <a:srgbClr val="292929"/>
              </a:buClr>
              <a:buSzPct val="100000"/>
              <a:buChar char="•"/>
            </a:pPr>
            <a:r>
              <a:rPr lang="en-US" sz="2200">
                <a:solidFill>
                  <a:srgbClr val="292929"/>
                </a:solidFill>
              </a:rPr>
              <a:t>Used data from a public SpaceX API and web scraping SpaceX Wikipedia page</a:t>
            </a:r>
            <a:endParaRPr sz="2200">
              <a:solidFill>
                <a:srgbClr val="292929"/>
              </a:solidFill>
            </a:endParaRPr>
          </a:p>
          <a:p>
            <a:pPr indent="-347345" lvl="0" marL="457200" rtl="0" algn="l">
              <a:spcBef>
                <a:spcPts val="1400"/>
              </a:spcBef>
              <a:spcAft>
                <a:spcPts val="0"/>
              </a:spcAft>
              <a:buClr>
                <a:srgbClr val="292929"/>
              </a:buClr>
              <a:buSzPct val="100000"/>
              <a:buChar char="•"/>
            </a:pPr>
            <a:r>
              <a:rPr lang="en-US" sz="2200">
                <a:solidFill>
                  <a:srgbClr val="292929"/>
                </a:solidFill>
              </a:rPr>
              <a:t>Created data labels and stored data into a DB2 SQL database</a:t>
            </a:r>
            <a:endParaRPr sz="2200">
              <a:solidFill>
                <a:srgbClr val="292929"/>
              </a:solidFill>
            </a:endParaRPr>
          </a:p>
          <a:p>
            <a:pPr indent="-347345" lvl="0" marL="457200" rtl="0" algn="l">
              <a:spcBef>
                <a:spcPts val="1400"/>
              </a:spcBef>
              <a:spcAft>
                <a:spcPts val="0"/>
              </a:spcAft>
              <a:buClr>
                <a:srgbClr val="292929"/>
              </a:buClr>
              <a:buSzPct val="100000"/>
              <a:buChar char="•"/>
            </a:pPr>
            <a:r>
              <a:rPr lang="en-US" sz="2200">
                <a:solidFill>
                  <a:srgbClr val="292929"/>
                </a:solidFill>
              </a:rPr>
              <a:t>Created a dashboard for visualization</a:t>
            </a:r>
            <a:endParaRPr sz="2200">
              <a:solidFill>
                <a:srgbClr val="292929"/>
              </a:solidFill>
            </a:endParaRPr>
          </a:p>
          <a:p>
            <a:pPr indent="-347345" lvl="0" marL="457200" rtl="0" algn="l">
              <a:spcBef>
                <a:spcPts val="1400"/>
              </a:spcBef>
              <a:spcAft>
                <a:spcPts val="0"/>
              </a:spcAft>
              <a:buClr>
                <a:srgbClr val="292929"/>
              </a:buClr>
              <a:buSzPct val="100000"/>
              <a:buChar char="•"/>
            </a:pPr>
            <a:r>
              <a:rPr lang="en-US" sz="2200">
                <a:solidFill>
                  <a:srgbClr val="292929"/>
                </a:solidFill>
              </a:rPr>
              <a:t>We created a machine learning model with an accuracy of 83%</a:t>
            </a:r>
            <a:endParaRPr sz="2200">
              <a:solidFill>
                <a:srgbClr val="292929"/>
              </a:solidFill>
            </a:endParaRPr>
          </a:p>
          <a:p>
            <a:pPr indent="-347345" lvl="0" marL="457200" rtl="0" algn="l">
              <a:spcBef>
                <a:spcPts val="1400"/>
              </a:spcBef>
              <a:spcAft>
                <a:spcPts val="0"/>
              </a:spcAft>
              <a:buClr>
                <a:srgbClr val="292929"/>
              </a:buClr>
              <a:buSzPct val="100000"/>
              <a:buChar char="•"/>
            </a:pPr>
            <a:r>
              <a:rPr lang="en-US" sz="2200">
                <a:solidFill>
                  <a:srgbClr val="292929"/>
                </a:solidFill>
              </a:rPr>
              <a:t>Allon Mask of SpaceY can use this model to predict with relatively high accuracy whether a  launch will have a successful Stage 1 landing before launch to determine whether the launch  should be made or not</a:t>
            </a:r>
            <a:endParaRPr sz="2200">
              <a:solidFill>
                <a:srgbClr val="292929"/>
              </a:solidFill>
            </a:endParaRPr>
          </a:p>
          <a:p>
            <a:pPr indent="-347345" lvl="0" marL="457200" rtl="0" algn="l">
              <a:spcBef>
                <a:spcPts val="1400"/>
              </a:spcBef>
              <a:spcAft>
                <a:spcPts val="0"/>
              </a:spcAft>
              <a:buClr>
                <a:srgbClr val="292929"/>
              </a:buClr>
              <a:buSzPct val="100000"/>
              <a:buChar char="•"/>
            </a:pPr>
            <a:r>
              <a:rPr lang="en-US" sz="2200">
                <a:solidFill>
                  <a:srgbClr val="292929"/>
                </a:solidFill>
              </a:rPr>
              <a:t>If possible more data should be collected to better determine the best machine learning model  and improve accuracy</a:t>
            </a:r>
            <a:endParaRPr sz="2200">
              <a:solidFill>
                <a:srgbClr val="292929"/>
              </a:solidFill>
            </a:endParaRPr>
          </a:p>
          <a:p>
            <a:pPr indent="0" lvl="0" marL="457200" rtl="0" algn="l">
              <a:spcBef>
                <a:spcPts val="1400"/>
              </a:spcBef>
              <a:spcAft>
                <a:spcPts val="0"/>
              </a:spcAft>
              <a:buNone/>
            </a:pPr>
            <a:r>
              <a:t/>
            </a:r>
            <a:endParaRPr sz="2200">
              <a:solidFill>
                <a:srgbClr val="292929"/>
              </a:solidFill>
            </a:endParaRPr>
          </a:p>
        </p:txBody>
      </p:sp>
      <p:sp>
        <p:nvSpPr>
          <p:cNvPr id="559" name="Google Shape;559;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3" name="Shape 563"/>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8" name="Google Shape;118;p19"/>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5" name="Google Shape;125;p20"/>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250825" lvl="0" marL="457200" marR="0" rtl="0" algn="l">
              <a:lnSpc>
                <a:spcPct val="120000"/>
              </a:lnSpc>
              <a:spcBef>
                <a:spcPts val="0"/>
              </a:spcBef>
              <a:spcAft>
                <a:spcPts val="0"/>
              </a:spcAft>
              <a:buSzPct val="100000"/>
              <a:buChar char="●"/>
            </a:pPr>
            <a:r>
              <a:t/>
            </a:r>
            <a:endParaRPr/>
          </a:p>
          <a:p>
            <a:pPr indent="-368300" lvl="0" marL="457200" rtl="0" algn="l">
              <a:lnSpc>
                <a:spcPct val="120000"/>
              </a:lnSpc>
              <a:spcBef>
                <a:spcPts val="0"/>
              </a:spcBef>
              <a:spcAft>
                <a:spcPts val="0"/>
              </a:spcAft>
              <a:buClr>
                <a:srgbClr val="292929"/>
              </a:buClr>
              <a:buSzPct val="100000"/>
              <a:buChar char="●"/>
            </a:pPr>
            <a:r>
              <a:rPr lang="en-US" sz="8800">
                <a:solidFill>
                  <a:srgbClr val="292929"/>
                </a:solidFill>
              </a:rPr>
              <a:t>Data collection methodology:</a:t>
            </a:r>
            <a:endParaRPr sz="8800">
              <a:solidFill>
                <a:srgbClr val="292929"/>
              </a:solidFill>
            </a:endParaRPr>
          </a:p>
          <a:p>
            <a:pPr indent="0" lvl="0" marL="457200" rtl="0" algn="l">
              <a:lnSpc>
                <a:spcPct val="120000"/>
              </a:lnSpc>
              <a:spcBef>
                <a:spcPts val="1400"/>
              </a:spcBef>
              <a:spcAft>
                <a:spcPts val="0"/>
              </a:spcAft>
              <a:buNone/>
            </a:pPr>
            <a:r>
              <a:rPr lang="en-US" sz="8800">
                <a:solidFill>
                  <a:srgbClr val="292929"/>
                </a:solidFill>
              </a:rPr>
              <a:t>Combined data from SpaceX public API and SpaceX Wikipedia page</a:t>
            </a:r>
            <a:endParaRPr sz="8800">
              <a:solidFill>
                <a:srgbClr val="292929"/>
              </a:solidFill>
            </a:endParaRPr>
          </a:p>
          <a:p>
            <a:pPr indent="-368300" lvl="0" marL="457200" rtl="0" algn="l">
              <a:lnSpc>
                <a:spcPct val="120000"/>
              </a:lnSpc>
              <a:spcBef>
                <a:spcPts val="1400"/>
              </a:spcBef>
              <a:spcAft>
                <a:spcPts val="0"/>
              </a:spcAft>
              <a:buClr>
                <a:srgbClr val="292929"/>
              </a:buClr>
              <a:buSzPct val="100000"/>
              <a:buChar char="●"/>
            </a:pPr>
            <a:r>
              <a:rPr lang="en-US" sz="8800">
                <a:solidFill>
                  <a:srgbClr val="292929"/>
                </a:solidFill>
              </a:rPr>
              <a:t>Perform data wrangling</a:t>
            </a:r>
            <a:endParaRPr sz="8800">
              <a:solidFill>
                <a:srgbClr val="292929"/>
              </a:solidFill>
            </a:endParaRPr>
          </a:p>
          <a:p>
            <a:pPr indent="-368300" lvl="0" marL="457200" rtl="0" algn="l">
              <a:lnSpc>
                <a:spcPct val="120000"/>
              </a:lnSpc>
              <a:spcBef>
                <a:spcPts val="0"/>
              </a:spcBef>
              <a:spcAft>
                <a:spcPts val="0"/>
              </a:spcAft>
              <a:buClr>
                <a:srgbClr val="292929"/>
              </a:buClr>
              <a:buSzPct val="100000"/>
              <a:buChar char="●"/>
            </a:pPr>
            <a:r>
              <a:rPr lang="en-US" sz="8800">
                <a:solidFill>
                  <a:srgbClr val="292929"/>
                </a:solidFill>
              </a:rPr>
              <a:t>Classifying true landings as successful and unsuccessful otherwise</a:t>
            </a:r>
            <a:endParaRPr sz="8800">
              <a:solidFill>
                <a:srgbClr val="292929"/>
              </a:solidFill>
            </a:endParaRPr>
          </a:p>
          <a:p>
            <a:pPr indent="-368300" lvl="0" marL="457200" rtl="0" algn="l">
              <a:lnSpc>
                <a:spcPct val="120000"/>
              </a:lnSpc>
              <a:spcBef>
                <a:spcPts val="0"/>
              </a:spcBef>
              <a:spcAft>
                <a:spcPts val="0"/>
              </a:spcAft>
              <a:buClr>
                <a:srgbClr val="292929"/>
              </a:buClr>
              <a:buSzPct val="100000"/>
              <a:buChar char="●"/>
            </a:pPr>
            <a:r>
              <a:rPr lang="en-US" sz="8800">
                <a:solidFill>
                  <a:srgbClr val="292929"/>
                </a:solidFill>
              </a:rPr>
              <a:t>Perform exploratory data analysis (EDA) using visualization and SQL</a:t>
            </a:r>
            <a:endParaRPr sz="8800">
              <a:solidFill>
                <a:srgbClr val="292929"/>
              </a:solidFill>
            </a:endParaRPr>
          </a:p>
          <a:p>
            <a:pPr indent="-368300" lvl="0" marL="457200" rtl="0" algn="l">
              <a:lnSpc>
                <a:spcPct val="120000"/>
              </a:lnSpc>
              <a:spcBef>
                <a:spcPts val="0"/>
              </a:spcBef>
              <a:spcAft>
                <a:spcPts val="0"/>
              </a:spcAft>
              <a:buClr>
                <a:srgbClr val="292929"/>
              </a:buClr>
              <a:buSzPct val="100000"/>
              <a:buChar char="●"/>
            </a:pPr>
            <a:r>
              <a:rPr lang="en-US" sz="8800">
                <a:solidFill>
                  <a:srgbClr val="292929"/>
                </a:solidFill>
              </a:rPr>
              <a:t>Perform interactive visual analytics using Folium and Plotly Dash</a:t>
            </a:r>
            <a:endParaRPr sz="8800">
              <a:solidFill>
                <a:srgbClr val="292929"/>
              </a:solidFill>
            </a:endParaRPr>
          </a:p>
          <a:p>
            <a:pPr indent="-368300" lvl="0" marL="457200" rtl="0" algn="l">
              <a:lnSpc>
                <a:spcPct val="120000"/>
              </a:lnSpc>
              <a:spcBef>
                <a:spcPts val="0"/>
              </a:spcBef>
              <a:spcAft>
                <a:spcPts val="0"/>
              </a:spcAft>
              <a:buClr>
                <a:srgbClr val="292929"/>
              </a:buClr>
              <a:buSzPct val="100000"/>
              <a:buChar char="●"/>
            </a:pPr>
            <a:r>
              <a:rPr lang="en-US" sz="8800">
                <a:solidFill>
                  <a:srgbClr val="292929"/>
                </a:solidFill>
              </a:rPr>
              <a:t>Perform predictive analysis using classification models</a:t>
            </a:r>
            <a:endParaRPr sz="8800">
              <a:solidFill>
                <a:srgbClr val="292929"/>
              </a:solidFill>
            </a:endParaRPr>
          </a:p>
          <a:p>
            <a:pPr indent="-368300" lvl="0" marL="457200" rtl="0" algn="l">
              <a:lnSpc>
                <a:spcPct val="120000"/>
              </a:lnSpc>
              <a:spcBef>
                <a:spcPts val="0"/>
              </a:spcBef>
              <a:spcAft>
                <a:spcPts val="0"/>
              </a:spcAft>
              <a:buClr>
                <a:srgbClr val="292929"/>
              </a:buClr>
              <a:buSzPct val="100000"/>
              <a:buChar char="●"/>
            </a:pPr>
            <a:r>
              <a:rPr lang="en-US" sz="8800">
                <a:solidFill>
                  <a:srgbClr val="292929"/>
                </a:solidFill>
              </a:rPr>
              <a:t>Tuned models using GridSearchCV</a:t>
            </a:r>
            <a:endParaRPr sz="8800">
              <a:solidFill>
                <a:srgbClr val="292929"/>
              </a:solidFill>
            </a:endParaRPr>
          </a:p>
          <a:p>
            <a:pPr indent="-88900" lvl="0" marL="228600" rtl="0" algn="l">
              <a:lnSpc>
                <a:spcPct val="120000"/>
              </a:lnSpc>
              <a:spcBef>
                <a:spcPts val="1400"/>
              </a:spcBef>
              <a:spcAft>
                <a:spcPts val="0"/>
              </a:spcAft>
              <a:buClr>
                <a:schemeClr val="dk1"/>
              </a:buClr>
              <a:buSzPts val="275"/>
              <a:buFont typeface="Arial"/>
              <a:buNone/>
            </a:pPr>
            <a:r>
              <a:t/>
            </a:r>
            <a:endParaRPr sz="8800">
              <a:solidFill>
                <a:srgbClr val="292929"/>
              </a:solidFill>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6" name="Google Shape;126;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2" name="Google Shape;132;p21"/>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032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rPr>
              <a:t>Data collection process involved a combination of API requests from Space X public API and web  scraping data from a table in Space X’s Wikipedia entry.</a:t>
            </a:r>
            <a:endParaRPr sz="1800">
              <a:solidFill>
                <a:srgbClr val="292929"/>
              </a:solidFill>
            </a:endParaRPr>
          </a:p>
          <a:p>
            <a:pPr indent="-2032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rPr>
              <a:t>The next slide will show the flowchart of data collection from API and the one after will show  the flowchart of data collection from webscraping.</a:t>
            </a:r>
            <a:endParaRPr sz="1800">
              <a:solidFill>
                <a:srgbClr val="292929"/>
              </a:solidFill>
            </a:endParaRPr>
          </a:p>
          <a:p>
            <a:pPr indent="-2032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rPr>
              <a:t>Space X API Data Columns:</a:t>
            </a:r>
            <a:endParaRPr sz="1800">
              <a:solidFill>
                <a:srgbClr val="292929"/>
              </a:solidFill>
            </a:endParaRPr>
          </a:p>
          <a:p>
            <a:pPr indent="-2032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rPr>
              <a:t>FlightNumber, Date, BoosterVersion, PayloadMass, Orbit, LaunchSite, Outcome, Flights, GridFins,</a:t>
            </a:r>
            <a:endParaRPr sz="1800">
              <a:solidFill>
                <a:srgbClr val="292929"/>
              </a:solidFill>
            </a:endParaRPr>
          </a:p>
          <a:p>
            <a:pPr indent="-2032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rPr>
              <a:t>Reused, Legs, LandingPad, Block, ReusedCount, Serial, Longitude, Latitude</a:t>
            </a:r>
            <a:endParaRPr sz="1800">
              <a:solidFill>
                <a:srgbClr val="292929"/>
              </a:solidFill>
            </a:endParaRPr>
          </a:p>
          <a:p>
            <a:pPr indent="-2032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rPr>
              <a:t>Wikipedia Webscrape Data Columns:</a:t>
            </a:r>
            <a:endParaRPr sz="1800">
              <a:solidFill>
                <a:srgbClr val="292929"/>
              </a:solidFill>
            </a:endParaRPr>
          </a:p>
          <a:p>
            <a:pPr indent="-2032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rPr>
              <a:t>Flight No., Launch site, Payload, PayloadMass, Orbit, Customer, Launch outcome, Version  Booster, Booster landing, Date, Time</a:t>
            </a:r>
            <a:endParaRPr sz="1800">
              <a:solidFill>
                <a:srgbClr val="292929"/>
              </a:solidFill>
            </a:endParaRPr>
          </a:p>
          <a:p>
            <a:pPr indent="0" lvl="0" marL="0" marR="0" rtl="0" algn="l">
              <a:lnSpc>
                <a:spcPct val="90000"/>
              </a:lnSpc>
              <a:spcBef>
                <a:spcPts val="1000"/>
              </a:spcBef>
              <a:spcAft>
                <a:spcPts val="0"/>
              </a:spcAft>
              <a:buClr>
                <a:schemeClr val="dk1"/>
              </a:buClr>
              <a:buSzPts val="2800"/>
              <a:buFont typeface="Arial"/>
              <a:buNone/>
            </a:pPr>
            <a:r>
              <a:t/>
            </a:r>
            <a:endParaRPr b="0" i="0" sz="2400" u="none" cap="none" strike="noStrike">
              <a:solidFill>
                <a:schemeClr val="dk1"/>
              </a:solidFill>
              <a:latin typeface="Calibri"/>
              <a:ea typeface="Calibri"/>
              <a:cs typeface="Calibri"/>
              <a:sym typeface="Calibri"/>
            </a:endParaRPr>
          </a:p>
        </p:txBody>
      </p:sp>
      <p:sp>
        <p:nvSpPr>
          <p:cNvPr id="133" name="Google Shape;133;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9" name="Google Shape;139;p22"/>
          <p:cNvSpPr txBox="1"/>
          <p:nvPr>
            <p:ph idx="1" type="body"/>
          </p:nvPr>
        </p:nvSpPr>
        <p:spPr>
          <a:xfrm>
            <a:off x="-1794449" y="1853070"/>
            <a:ext cx="5046000" cy="4225800"/>
          </a:xfrm>
          <a:prstGeom prst="rect">
            <a:avLst/>
          </a:prstGeom>
          <a:noFill/>
          <a:ln>
            <a:noFill/>
          </a:ln>
        </p:spPr>
        <p:txBody>
          <a:bodyPr anchorCtr="0" anchor="t" bIns="45700" lIns="91425" spcFirstLastPara="1" rIns="91425" wrap="square" tIns="45700">
            <a:normAutofit/>
          </a:bodyPr>
          <a:lstStyle/>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40" name="Google Shape;140;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sp>
        <p:nvSpPr>
          <p:cNvPr id="141" name="Google Shape;141;p22"/>
          <p:cNvSpPr/>
          <p:nvPr/>
        </p:nvSpPr>
        <p:spPr>
          <a:xfrm>
            <a:off x="2818308" y="1806968"/>
            <a:ext cx="258300" cy="1389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2" name="Google Shape;142;p22"/>
          <p:cNvGrpSpPr/>
          <p:nvPr/>
        </p:nvGrpSpPr>
        <p:grpSpPr>
          <a:xfrm>
            <a:off x="2513362" y="1531123"/>
            <a:ext cx="2013430" cy="1607736"/>
            <a:chOff x="4782311" y="1478280"/>
            <a:chExt cx="1851600" cy="1607736"/>
          </a:xfrm>
        </p:grpSpPr>
        <p:sp>
          <p:nvSpPr>
            <p:cNvPr id="143" name="Google Shape;143;p22"/>
            <p:cNvSpPr/>
            <p:nvPr/>
          </p:nvSpPr>
          <p:spPr>
            <a:xfrm>
              <a:off x="5084063" y="1766316"/>
              <a:ext cx="158400" cy="1319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22"/>
            <p:cNvSpPr/>
            <p:nvPr/>
          </p:nvSpPr>
          <p:spPr>
            <a:xfrm>
              <a:off x="4782311" y="1478280"/>
              <a:ext cx="1851600" cy="11430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22"/>
            <p:cNvSpPr/>
            <p:nvPr/>
          </p:nvSpPr>
          <p:spPr>
            <a:xfrm>
              <a:off x="4888991" y="1719072"/>
              <a:ext cx="1677900" cy="696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22"/>
            <p:cNvSpPr/>
            <p:nvPr/>
          </p:nvSpPr>
          <p:spPr>
            <a:xfrm>
              <a:off x="4803647" y="1499616"/>
              <a:ext cx="1772400" cy="1063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7" name="Google Shape;147;p22"/>
          <p:cNvSpPr txBox="1"/>
          <p:nvPr/>
        </p:nvSpPr>
        <p:spPr>
          <a:xfrm>
            <a:off x="2767349" y="1818906"/>
            <a:ext cx="1443300" cy="519600"/>
          </a:xfrm>
          <a:prstGeom prst="rect">
            <a:avLst/>
          </a:prstGeom>
          <a:noFill/>
          <a:ln>
            <a:noFill/>
          </a:ln>
        </p:spPr>
        <p:txBody>
          <a:bodyPr anchorCtr="0" anchor="t" bIns="0" lIns="0" spcFirstLastPara="1" rIns="0" wrap="square" tIns="36175">
            <a:spAutoFit/>
          </a:bodyPr>
          <a:lstStyle/>
          <a:p>
            <a:pPr indent="-466725" lvl="0" marL="479425" marR="5080" rtl="0" algn="l">
              <a:lnSpc>
                <a:spcPct val="109266"/>
              </a:lnSpc>
              <a:spcBef>
                <a:spcPts val="0"/>
              </a:spcBef>
              <a:spcAft>
                <a:spcPts val="0"/>
              </a:spcAft>
              <a:buNone/>
            </a:pPr>
            <a:r>
              <a:rPr lang="en-US" sz="1500">
                <a:solidFill>
                  <a:srgbClr val="FFFFFF"/>
                </a:solidFill>
                <a:latin typeface="Carlito"/>
                <a:ea typeface="Carlito"/>
                <a:cs typeface="Carlito"/>
                <a:sym typeface="Carlito"/>
              </a:rPr>
              <a:t>Request (Space X  APIs)</a:t>
            </a:r>
            <a:endParaRPr sz="1500">
              <a:solidFill>
                <a:srgbClr val="000000"/>
              </a:solidFill>
              <a:latin typeface="Carlito"/>
              <a:ea typeface="Carlito"/>
              <a:cs typeface="Carlito"/>
              <a:sym typeface="Carlito"/>
            </a:endParaRPr>
          </a:p>
        </p:txBody>
      </p:sp>
      <p:grpSp>
        <p:nvGrpSpPr>
          <p:cNvPr id="148" name="Google Shape;148;p22"/>
          <p:cNvGrpSpPr/>
          <p:nvPr/>
        </p:nvGrpSpPr>
        <p:grpSpPr>
          <a:xfrm>
            <a:off x="2513362" y="2860050"/>
            <a:ext cx="2013430" cy="1665600"/>
            <a:chOff x="4782311" y="2807207"/>
            <a:chExt cx="1851600" cy="1665600"/>
          </a:xfrm>
        </p:grpSpPr>
        <p:sp>
          <p:nvSpPr>
            <p:cNvPr id="149" name="Google Shape;149;p22"/>
            <p:cNvSpPr/>
            <p:nvPr/>
          </p:nvSpPr>
          <p:spPr>
            <a:xfrm>
              <a:off x="5062727" y="3073907"/>
              <a:ext cx="237600" cy="13989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22"/>
            <p:cNvSpPr/>
            <p:nvPr/>
          </p:nvSpPr>
          <p:spPr>
            <a:xfrm>
              <a:off x="5084063" y="3095243"/>
              <a:ext cx="158400" cy="1319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22"/>
            <p:cNvSpPr/>
            <p:nvPr/>
          </p:nvSpPr>
          <p:spPr>
            <a:xfrm>
              <a:off x="4782311" y="2807207"/>
              <a:ext cx="1851600" cy="11430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22"/>
            <p:cNvSpPr/>
            <p:nvPr/>
          </p:nvSpPr>
          <p:spPr>
            <a:xfrm>
              <a:off x="4888991" y="2839211"/>
              <a:ext cx="1677900" cy="11157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22"/>
            <p:cNvSpPr/>
            <p:nvPr/>
          </p:nvSpPr>
          <p:spPr>
            <a:xfrm>
              <a:off x="4803647" y="2828543"/>
              <a:ext cx="1772400" cy="1063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4" name="Google Shape;154;p22"/>
          <p:cNvSpPr txBox="1"/>
          <p:nvPr/>
        </p:nvSpPr>
        <p:spPr>
          <a:xfrm>
            <a:off x="2767349" y="2939430"/>
            <a:ext cx="1449300" cy="878100"/>
          </a:xfrm>
          <a:prstGeom prst="rect">
            <a:avLst/>
          </a:prstGeom>
          <a:noFill/>
          <a:ln>
            <a:noFill/>
          </a:ln>
        </p:spPr>
        <p:txBody>
          <a:bodyPr anchorCtr="0" anchor="t" bIns="0" lIns="0" spcFirstLastPara="1" rIns="0" wrap="square" tIns="31750">
            <a:spAutoFit/>
          </a:bodyPr>
          <a:lstStyle/>
          <a:p>
            <a:pPr indent="4445" lvl="0" marL="12700" marR="5080" rtl="0" algn="ctr">
              <a:lnSpc>
                <a:spcPct val="91600"/>
              </a:lnSpc>
              <a:spcBef>
                <a:spcPts val="0"/>
              </a:spcBef>
              <a:spcAft>
                <a:spcPts val="0"/>
              </a:spcAft>
              <a:buNone/>
            </a:pPr>
            <a:r>
              <a:rPr lang="en-US" sz="1500">
                <a:solidFill>
                  <a:srgbClr val="FFFFFF"/>
                </a:solidFill>
                <a:latin typeface="Carlito"/>
                <a:ea typeface="Carlito"/>
                <a:cs typeface="Carlito"/>
                <a:sym typeface="Carlito"/>
              </a:rPr>
              <a:t>.JSON file +  Lists(Launch Site,  Booster Version,  Payload Data)</a:t>
            </a:r>
            <a:endParaRPr sz="1500">
              <a:solidFill>
                <a:srgbClr val="000000"/>
              </a:solidFill>
              <a:latin typeface="Carlito"/>
              <a:ea typeface="Carlito"/>
              <a:cs typeface="Carlito"/>
              <a:sym typeface="Carlito"/>
            </a:endParaRPr>
          </a:p>
        </p:txBody>
      </p:sp>
      <p:grpSp>
        <p:nvGrpSpPr>
          <p:cNvPr id="155" name="Google Shape;155;p22"/>
          <p:cNvGrpSpPr/>
          <p:nvPr/>
        </p:nvGrpSpPr>
        <p:grpSpPr>
          <a:xfrm>
            <a:off x="2513362" y="4190502"/>
            <a:ext cx="3034211" cy="1141500"/>
            <a:chOff x="4782311" y="4137659"/>
            <a:chExt cx="2790336" cy="1141500"/>
          </a:xfrm>
        </p:grpSpPr>
        <p:sp>
          <p:nvSpPr>
            <p:cNvPr id="156" name="Google Shape;156;p22"/>
            <p:cNvSpPr/>
            <p:nvPr/>
          </p:nvSpPr>
          <p:spPr>
            <a:xfrm>
              <a:off x="5146547" y="4319015"/>
              <a:ext cx="2426100" cy="2394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22"/>
            <p:cNvSpPr/>
            <p:nvPr/>
          </p:nvSpPr>
          <p:spPr>
            <a:xfrm>
              <a:off x="5167883" y="4340351"/>
              <a:ext cx="2346900" cy="1599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22"/>
            <p:cNvSpPr/>
            <p:nvPr/>
          </p:nvSpPr>
          <p:spPr>
            <a:xfrm>
              <a:off x="4782311" y="4137659"/>
              <a:ext cx="1851600" cy="11415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22"/>
            <p:cNvSpPr/>
            <p:nvPr/>
          </p:nvSpPr>
          <p:spPr>
            <a:xfrm>
              <a:off x="4850891" y="4273295"/>
              <a:ext cx="1755600" cy="9054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22"/>
            <p:cNvSpPr/>
            <p:nvPr/>
          </p:nvSpPr>
          <p:spPr>
            <a:xfrm>
              <a:off x="4803647" y="4158995"/>
              <a:ext cx="1772400" cy="10623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1" name="Google Shape;161;p22"/>
          <p:cNvSpPr txBox="1"/>
          <p:nvPr/>
        </p:nvSpPr>
        <p:spPr>
          <a:xfrm>
            <a:off x="2725919" y="4373768"/>
            <a:ext cx="1526700" cy="657900"/>
          </a:xfrm>
          <a:prstGeom prst="rect">
            <a:avLst/>
          </a:prstGeom>
          <a:noFill/>
          <a:ln>
            <a:noFill/>
          </a:ln>
        </p:spPr>
        <p:txBody>
          <a:bodyPr anchorCtr="0" anchor="t" bIns="0" lIns="0" spcFirstLastPara="1" rIns="0" wrap="square" tIns="35550">
            <a:spAutoFit/>
          </a:bodyPr>
          <a:lstStyle/>
          <a:p>
            <a:pPr indent="0" lvl="0" marL="12700" marR="5080" rtl="0" algn="ctr">
              <a:lnSpc>
                <a:spcPct val="89800"/>
              </a:lnSpc>
              <a:spcBef>
                <a:spcPts val="0"/>
              </a:spcBef>
              <a:spcAft>
                <a:spcPts val="0"/>
              </a:spcAft>
              <a:buNone/>
            </a:pPr>
            <a:r>
              <a:rPr lang="en-US" sz="1500">
                <a:solidFill>
                  <a:srgbClr val="FFFFFF"/>
                </a:solidFill>
                <a:latin typeface="Carlito"/>
                <a:ea typeface="Carlito"/>
                <a:cs typeface="Carlito"/>
                <a:sym typeface="Carlito"/>
              </a:rPr>
              <a:t>Json_normalize to  DataFrame data  from JSON</a:t>
            </a:r>
            <a:endParaRPr sz="1500">
              <a:solidFill>
                <a:srgbClr val="000000"/>
              </a:solidFill>
              <a:latin typeface="Carlito"/>
              <a:ea typeface="Carlito"/>
              <a:cs typeface="Carlito"/>
              <a:sym typeface="Carlito"/>
            </a:endParaRPr>
          </a:p>
        </p:txBody>
      </p:sp>
      <p:grpSp>
        <p:nvGrpSpPr>
          <p:cNvPr id="162" name="Google Shape;162;p22"/>
          <p:cNvGrpSpPr/>
          <p:nvPr/>
        </p:nvGrpSpPr>
        <p:grpSpPr>
          <a:xfrm>
            <a:off x="5077048" y="3126750"/>
            <a:ext cx="2021833" cy="2205252"/>
            <a:chOff x="7139940" y="3073907"/>
            <a:chExt cx="1859328" cy="2205252"/>
          </a:xfrm>
        </p:grpSpPr>
        <p:sp>
          <p:nvSpPr>
            <p:cNvPr id="163" name="Google Shape;163;p22"/>
            <p:cNvSpPr/>
            <p:nvPr/>
          </p:nvSpPr>
          <p:spPr>
            <a:xfrm>
              <a:off x="7418832" y="3073907"/>
              <a:ext cx="239400" cy="1398900"/>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22"/>
            <p:cNvSpPr/>
            <p:nvPr/>
          </p:nvSpPr>
          <p:spPr>
            <a:xfrm>
              <a:off x="7440168" y="3095243"/>
              <a:ext cx="159900" cy="1319700"/>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22"/>
            <p:cNvSpPr/>
            <p:nvPr/>
          </p:nvSpPr>
          <p:spPr>
            <a:xfrm>
              <a:off x="7139940" y="4137659"/>
              <a:ext cx="1851600" cy="11415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22"/>
            <p:cNvSpPr/>
            <p:nvPr/>
          </p:nvSpPr>
          <p:spPr>
            <a:xfrm>
              <a:off x="7173468" y="4378451"/>
              <a:ext cx="1825800" cy="694800"/>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22"/>
            <p:cNvSpPr/>
            <p:nvPr/>
          </p:nvSpPr>
          <p:spPr>
            <a:xfrm>
              <a:off x="7161276" y="4158995"/>
              <a:ext cx="1772400" cy="10623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8" name="Google Shape;168;p22"/>
          <p:cNvSpPr txBox="1"/>
          <p:nvPr/>
        </p:nvSpPr>
        <p:spPr>
          <a:xfrm>
            <a:off x="5251911" y="4478290"/>
            <a:ext cx="1613700" cy="519600"/>
          </a:xfrm>
          <a:prstGeom prst="rect">
            <a:avLst/>
          </a:prstGeom>
          <a:noFill/>
          <a:ln>
            <a:noFill/>
          </a:ln>
        </p:spPr>
        <p:txBody>
          <a:bodyPr anchorCtr="0" anchor="t" bIns="0" lIns="0" spcFirstLastPara="1" rIns="0" wrap="square" tIns="36175">
            <a:spAutoFit/>
          </a:bodyPr>
          <a:lstStyle/>
          <a:p>
            <a:pPr indent="-563880" lvl="0" marL="575945" marR="5080" rtl="0" algn="l">
              <a:lnSpc>
                <a:spcPct val="109266"/>
              </a:lnSpc>
              <a:spcBef>
                <a:spcPts val="0"/>
              </a:spcBef>
              <a:spcAft>
                <a:spcPts val="0"/>
              </a:spcAft>
              <a:buNone/>
            </a:pPr>
            <a:r>
              <a:rPr lang="en-US" sz="1500">
                <a:solidFill>
                  <a:srgbClr val="FFFFFF"/>
                </a:solidFill>
                <a:latin typeface="Carlito"/>
                <a:ea typeface="Carlito"/>
                <a:cs typeface="Carlito"/>
                <a:sym typeface="Carlito"/>
              </a:rPr>
              <a:t>Dictionary relevant  data</a:t>
            </a:r>
            <a:endParaRPr sz="1500">
              <a:solidFill>
                <a:srgbClr val="000000"/>
              </a:solidFill>
              <a:latin typeface="Carlito"/>
              <a:ea typeface="Carlito"/>
              <a:cs typeface="Carlito"/>
              <a:sym typeface="Carlito"/>
            </a:endParaRPr>
          </a:p>
        </p:txBody>
      </p:sp>
      <p:grpSp>
        <p:nvGrpSpPr>
          <p:cNvPr id="169" name="Google Shape;169;p22"/>
          <p:cNvGrpSpPr/>
          <p:nvPr/>
        </p:nvGrpSpPr>
        <p:grpSpPr>
          <a:xfrm>
            <a:off x="5077048" y="1797822"/>
            <a:ext cx="2031790" cy="2205228"/>
            <a:chOff x="7139940" y="1744979"/>
            <a:chExt cx="1868484" cy="2205228"/>
          </a:xfrm>
        </p:grpSpPr>
        <p:sp>
          <p:nvSpPr>
            <p:cNvPr id="170" name="Google Shape;170;p22"/>
            <p:cNvSpPr/>
            <p:nvPr/>
          </p:nvSpPr>
          <p:spPr>
            <a:xfrm>
              <a:off x="7418832" y="1744979"/>
              <a:ext cx="239400" cy="1398900"/>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22"/>
            <p:cNvSpPr/>
            <p:nvPr/>
          </p:nvSpPr>
          <p:spPr>
            <a:xfrm>
              <a:off x="7440168" y="1766315"/>
              <a:ext cx="159900" cy="1319700"/>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22"/>
            <p:cNvSpPr/>
            <p:nvPr/>
          </p:nvSpPr>
          <p:spPr>
            <a:xfrm>
              <a:off x="7139940" y="2807207"/>
              <a:ext cx="1851600" cy="11430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22"/>
            <p:cNvSpPr/>
            <p:nvPr/>
          </p:nvSpPr>
          <p:spPr>
            <a:xfrm>
              <a:off x="7164324" y="3047999"/>
              <a:ext cx="1844100" cy="696600"/>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22"/>
            <p:cNvSpPr/>
            <p:nvPr/>
          </p:nvSpPr>
          <p:spPr>
            <a:xfrm>
              <a:off x="7161276" y="2828543"/>
              <a:ext cx="1772400" cy="1063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5" name="Google Shape;175;p22"/>
          <p:cNvSpPr txBox="1"/>
          <p:nvPr/>
        </p:nvSpPr>
        <p:spPr>
          <a:xfrm>
            <a:off x="5241969" y="3148852"/>
            <a:ext cx="1623300" cy="519600"/>
          </a:xfrm>
          <a:prstGeom prst="rect">
            <a:avLst/>
          </a:prstGeom>
          <a:noFill/>
          <a:ln>
            <a:noFill/>
          </a:ln>
        </p:spPr>
        <p:txBody>
          <a:bodyPr anchorCtr="0" anchor="t" bIns="0" lIns="0" spcFirstLastPara="1" rIns="0" wrap="square" tIns="36175">
            <a:spAutoFit/>
          </a:bodyPr>
          <a:lstStyle/>
          <a:p>
            <a:pPr indent="-320040" lvl="0" marL="332740" marR="5080" rtl="0" algn="l">
              <a:lnSpc>
                <a:spcPct val="109266"/>
              </a:lnSpc>
              <a:spcBef>
                <a:spcPts val="0"/>
              </a:spcBef>
              <a:spcAft>
                <a:spcPts val="0"/>
              </a:spcAft>
              <a:buNone/>
            </a:pPr>
            <a:r>
              <a:rPr lang="en-US" sz="1500">
                <a:solidFill>
                  <a:srgbClr val="FFFFFF"/>
                </a:solidFill>
                <a:latin typeface="Carlito"/>
                <a:ea typeface="Carlito"/>
                <a:cs typeface="Carlito"/>
                <a:sym typeface="Carlito"/>
              </a:rPr>
              <a:t>Cast dictionary to a  DataFrame</a:t>
            </a:r>
            <a:endParaRPr sz="1500">
              <a:solidFill>
                <a:srgbClr val="000000"/>
              </a:solidFill>
              <a:latin typeface="Carlito"/>
              <a:ea typeface="Carlito"/>
              <a:cs typeface="Carlito"/>
              <a:sym typeface="Carlito"/>
            </a:endParaRPr>
          </a:p>
        </p:txBody>
      </p:sp>
      <p:grpSp>
        <p:nvGrpSpPr>
          <p:cNvPr id="176" name="Google Shape;176;p22"/>
          <p:cNvGrpSpPr/>
          <p:nvPr/>
        </p:nvGrpSpPr>
        <p:grpSpPr>
          <a:xfrm>
            <a:off x="5077048" y="1531123"/>
            <a:ext cx="3034211" cy="1143000"/>
            <a:chOff x="7139940" y="1478280"/>
            <a:chExt cx="2790336" cy="1143000"/>
          </a:xfrm>
        </p:grpSpPr>
        <p:sp>
          <p:nvSpPr>
            <p:cNvPr id="177" name="Google Shape;177;p22"/>
            <p:cNvSpPr/>
            <p:nvPr/>
          </p:nvSpPr>
          <p:spPr>
            <a:xfrm>
              <a:off x="7504176" y="1661160"/>
              <a:ext cx="2426100" cy="237600"/>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22"/>
            <p:cNvSpPr/>
            <p:nvPr/>
          </p:nvSpPr>
          <p:spPr>
            <a:xfrm>
              <a:off x="7525512" y="1682496"/>
              <a:ext cx="2346900" cy="158400"/>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22"/>
            <p:cNvSpPr/>
            <p:nvPr/>
          </p:nvSpPr>
          <p:spPr>
            <a:xfrm>
              <a:off x="7139940" y="1478280"/>
              <a:ext cx="1851600" cy="11430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22"/>
            <p:cNvSpPr/>
            <p:nvPr/>
          </p:nvSpPr>
          <p:spPr>
            <a:xfrm>
              <a:off x="7226808" y="1615440"/>
              <a:ext cx="1717500" cy="903600"/>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22"/>
            <p:cNvSpPr/>
            <p:nvPr/>
          </p:nvSpPr>
          <p:spPr>
            <a:xfrm>
              <a:off x="7161276" y="1499616"/>
              <a:ext cx="1772400" cy="1063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2" name="Google Shape;182;p22"/>
          <p:cNvSpPr txBox="1"/>
          <p:nvPr/>
        </p:nvSpPr>
        <p:spPr>
          <a:xfrm>
            <a:off x="5309913" y="1713750"/>
            <a:ext cx="1493400" cy="774600"/>
          </a:xfrm>
          <a:prstGeom prst="rect">
            <a:avLst/>
          </a:prstGeom>
          <a:noFill/>
          <a:ln>
            <a:noFill/>
          </a:ln>
        </p:spPr>
        <p:txBody>
          <a:bodyPr anchorCtr="0" anchor="t" bIns="0" lIns="0" spcFirstLastPara="1" rIns="0" wrap="square" tIns="35550">
            <a:spAutoFit/>
          </a:bodyPr>
          <a:lstStyle/>
          <a:p>
            <a:pPr indent="0" lvl="0" marL="12700" marR="5080" rtl="0" algn="ctr">
              <a:lnSpc>
                <a:spcPct val="110000"/>
              </a:lnSpc>
              <a:spcBef>
                <a:spcPts val="0"/>
              </a:spcBef>
              <a:spcAft>
                <a:spcPts val="0"/>
              </a:spcAft>
              <a:buNone/>
            </a:pPr>
            <a:r>
              <a:rPr lang="en-US" sz="1500">
                <a:solidFill>
                  <a:srgbClr val="FFFFFF"/>
                </a:solidFill>
                <a:latin typeface="Carlito"/>
                <a:ea typeface="Carlito"/>
                <a:cs typeface="Carlito"/>
                <a:sym typeface="Carlito"/>
              </a:rPr>
              <a:t>Filter data to only  include Falcon 9  launches</a:t>
            </a:r>
            <a:endParaRPr sz="1500">
              <a:solidFill>
                <a:srgbClr val="404040"/>
              </a:solidFill>
              <a:latin typeface="Carlito"/>
              <a:ea typeface="Carlito"/>
              <a:cs typeface="Carlito"/>
              <a:sym typeface="Carlito"/>
            </a:endParaRPr>
          </a:p>
        </p:txBody>
      </p:sp>
      <p:grpSp>
        <p:nvGrpSpPr>
          <p:cNvPr id="183" name="Google Shape;183;p22"/>
          <p:cNvGrpSpPr/>
          <p:nvPr/>
        </p:nvGrpSpPr>
        <p:grpSpPr>
          <a:xfrm>
            <a:off x="7639074" y="1531123"/>
            <a:ext cx="2059779" cy="1143000"/>
            <a:chOff x="9496043" y="1478280"/>
            <a:chExt cx="1894224" cy="1143000"/>
          </a:xfrm>
        </p:grpSpPr>
        <p:sp>
          <p:nvSpPr>
            <p:cNvPr id="184" name="Google Shape;184;p22"/>
            <p:cNvSpPr/>
            <p:nvPr/>
          </p:nvSpPr>
          <p:spPr>
            <a:xfrm>
              <a:off x="9496043" y="1478280"/>
              <a:ext cx="1851600" cy="11430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22"/>
            <p:cNvSpPr/>
            <p:nvPr/>
          </p:nvSpPr>
          <p:spPr>
            <a:xfrm>
              <a:off x="9497567" y="1615440"/>
              <a:ext cx="1892700" cy="903600"/>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22"/>
            <p:cNvSpPr/>
            <p:nvPr/>
          </p:nvSpPr>
          <p:spPr>
            <a:xfrm>
              <a:off x="9517379" y="1499616"/>
              <a:ext cx="1772400" cy="1063800"/>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7" name="Google Shape;187;p22"/>
          <p:cNvSpPr txBox="1"/>
          <p:nvPr/>
        </p:nvSpPr>
        <p:spPr>
          <a:xfrm>
            <a:off x="7795997" y="1713750"/>
            <a:ext cx="1673700" cy="663600"/>
          </a:xfrm>
          <a:prstGeom prst="rect">
            <a:avLst/>
          </a:prstGeom>
          <a:noFill/>
          <a:ln>
            <a:noFill/>
          </a:ln>
        </p:spPr>
        <p:txBody>
          <a:bodyPr anchorCtr="0" anchor="t" bIns="0" lIns="0" spcFirstLastPara="1" rIns="0" wrap="square" tIns="33000">
            <a:spAutoFit/>
          </a:bodyPr>
          <a:lstStyle/>
          <a:p>
            <a:pPr indent="-1270" lvl="0" marL="12700" marR="5080" rtl="0" algn="ctr">
              <a:lnSpc>
                <a:spcPct val="91000"/>
              </a:lnSpc>
              <a:spcBef>
                <a:spcPts val="0"/>
              </a:spcBef>
              <a:spcAft>
                <a:spcPts val="0"/>
              </a:spcAft>
              <a:buNone/>
            </a:pPr>
            <a:r>
              <a:rPr lang="en-US" sz="1500">
                <a:solidFill>
                  <a:srgbClr val="FFFFFF"/>
                </a:solidFill>
                <a:latin typeface="Carlito"/>
                <a:ea typeface="Carlito"/>
                <a:cs typeface="Carlito"/>
                <a:sym typeface="Carlito"/>
              </a:rPr>
              <a:t>Imputate missing  PayloadMass values  with mean</a:t>
            </a:r>
            <a:endParaRPr sz="1500">
              <a:solidFill>
                <a:srgbClr val="000000"/>
              </a:solidFill>
              <a:latin typeface="Carlito"/>
              <a:ea typeface="Carlito"/>
              <a:cs typeface="Carlito"/>
              <a:sym typeface="Carlito"/>
            </a:endParaRPr>
          </a:p>
        </p:txBody>
      </p:sp>
      <p:sp>
        <p:nvSpPr>
          <p:cNvPr id="188" name="Google Shape;188;p22"/>
          <p:cNvSpPr txBox="1"/>
          <p:nvPr/>
        </p:nvSpPr>
        <p:spPr>
          <a:xfrm>
            <a:off x="914400" y="5819400"/>
            <a:ext cx="9144000" cy="8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URL:-</a:t>
            </a:r>
            <a:r>
              <a:rPr lang="en-US" u="sng">
                <a:solidFill>
                  <a:schemeClr val="hlink"/>
                </a:solidFill>
                <a:hlinkClick r:id="rId25"/>
              </a:rPr>
              <a:t>https://github.com/devharsh0/Applied-Data-Science-Capstone/blob/main/Applied_Data_Science_Capstone/Week%201%20Introduction/Data%20Collection%20Api%20.ipynb</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94" name="Google Shape;194;p23"/>
          <p:cNvSpPr txBox="1"/>
          <p:nvPr/>
        </p:nvSpPr>
        <p:spPr>
          <a:xfrm>
            <a:off x="327786" y="342275"/>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95" name="Google Shape;195;p23"/>
          <p:cNvSpPr txBox="1"/>
          <p:nvPr/>
        </p:nvSpPr>
        <p:spPr>
          <a:xfrm>
            <a:off x="7309900" y="2027725"/>
            <a:ext cx="4680300" cy="13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URL:-</a:t>
            </a:r>
            <a:r>
              <a:rPr lang="en-US" u="sng">
                <a:solidFill>
                  <a:schemeClr val="hlink"/>
                </a:solidFill>
                <a:hlinkClick r:id="rId4"/>
              </a:rPr>
              <a:t>https://github.com/devharsh0/Applied-Data-Science-Capstone/blob/main/Applied_Data_Science_Capstone/Week%201%20Introduction/Data%20Collection%20with%20Web%20Scraping.ipynb</a:t>
            </a:r>
            <a:endParaRPr/>
          </a:p>
        </p:txBody>
      </p:sp>
      <p:grpSp>
        <p:nvGrpSpPr>
          <p:cNvPr id="196" name="Google Shape;196;p23"/>
          <p:cNvGrpSpPr/>
          <p:nvPr/>
        </p:nvGrpSpPr>
        <p:grpSpPr>
          <a:xfrm>
            <a:off x="1160546" y="1307856"/>
            <a:ext cx="2621160" cy="2317873"/>
            <a:chOff x="5111496" y="713231"/>
            <a:chExt cx="2621160" cy="2317873"/>
          </a:xfrm>
        </p:grpSpPr>
        <p:sp>
          <p:nvSpPr>
            <p:cNvPr id="197" name="Google Shape;197;p23"/>
            <p:cNvSpPr/>
            <p:nvPr/>
          </p:nvSpPr>
          <p:spPr>
            <a:xfrm>
              <a:off x="5506212" y="1098804"/>
              <a:ext cx="304800" cy="19323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23"/>
            <p:cNvSpPr/>
            <p:nvPr/>
          </p:nvSpPr>
          <p:spPr>
            <a:xfrm>
              <a:off x="5527548" y="1110995"/>
              <a:ext cx="225600" cy="1862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23"/>
            <p:cNvSpPr/>
            <p:nvPr/>
          </p:nvSpPr>
          <p:spPr>
            <a:xfrm>
              <a:off x="5111496" y="713231"/>
              <a:ext cx="2580000" cy="1580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23"/>
            <p:cNvSpPr/>
            <p:nvPr/>
          </p:nvSpPr>
          <p:spPr>
            <a:xfrm>
              <a:off x="5134356" y="1037843"/>
              <a:ext cx="2598300" cy="9816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23"/>
            <p:cNvSpPr/>
            <p:nvPr/>
          </p:nvSpPr>
          <p:spPr>
            <a:xfrm>
              <a:off x="5132832" y="734567"/>
              <a:ext cx="2500800" cy="15012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2" name="Google Shape;202;p23"/>
          <p:cNvSpPr txBox="1"/>
          <p:nvPr/>
        </p:nvSpPr>
        <p:spPr>
          <a:xfrm>
            <a:off x="1363619" y="1698762"/>
            <a:ext cx="2121600" cy="738600"/>
          </a:xfrm>
          <a:prstGeom prst="rect">
            <a:avLst/>
          </a:prstGeom>
          <a:noFill/>
          <a:ln>
            <a:noFill/>
          </a:ln>
        </p:spPr>
        <p:txBody>
          <a:bodyPr anchorCtr="0" anchor="t" bIns="0" lIns="0" spcFirstLastPara="1" rIns="0" wrap="square" tIns="12050">
            <a:spAutoFit/>
          </a:bodyPr>
          <a:lstStyle/>
          <a:p>
            <a:pPr indent="0" lvl="0" marL="0" marR="0" rtl="0" algn="ctr">
              <a:lnSpc>
                <a:spcPct val="114545"/>
              </a:lnSpc>
              <a:spcBef>
                <a:spcPts val="0"/>
              </a:spcBef>
              <a:spcAft>
                <a:spcPts val="0"/>
              </a:spcAft>
              <a:buNone/>
            </a:pPr>
            <a:r>
              <a:rPr lang="en-US" sz="2200">
                <a:solidFill>
                  <a:srgbClr val="FFFFFF"/>
                </a:solidFill>
                <a:latin typeface="Carlito"/>
                <a:ea typeface="Carlito"/>
                <a:cs typeface="Carlito"/>
                <a:sym typeface="Carlito"/>
              </a:rPr>
              <a:t>Request Wikipedia</a:t>
            </a:r>
            <a:endParaRPr sz="2200">
              <a:solidFill>
                <a:srgbClr val="000000"/>
              </a:solidFill>
              <a:latin typeface="Carlito"/>
              <a:ea typeface="Carlito"/>
              <a:cs typeface="Carlito"/>
              <a:sym typeface="Carlito"/>
            </a:endParaRPr>
          </a:p>
          <a:p>
            <a:pPr indent="0" lvl="0" marL="13334" marR="0" rtl="0" algn="ctr">
              <a:lnSpc>
                <a:spcPct val="114545"/>
              </a:lnSpc>
              <a:spcBef>
                <a:spcPts val="0"/>
              </a:spcBef>
              <a:spcAft>
                <a:spcPts val="0"/>
              </a:spcAft>
              <a:buNone/>
            </a:pPr>
            <a:r>
              <a:rPr lang="en-US" sz="2200">
                <a:solidFill>
                  <a:srgbClr val="FFFFFF"/>
                </a:solidFill>
                <a:latin typeface="Carlito"/>
                <a:ea typeface="Carlito"/>
                <a:cs typeface="Carlito"/>
                <a:sym typeface="Carlito"/>
              </a:rPr>
              <a:t>html</a:t>
            </a:r>
            <a:endParaRPr sz="2200">
              <a:solidFill>
                <a:srgbClr val="000000"/>
              </a:solidFill>
              <a:latin typeface="Carlito"/>
              <a:ea typeface="Carlito"/>
              <a:cs typeface="Carlito"/>
              <a:sym typeface="Carlito"/>
            </a:endParaRPr>
          </a:p>
        </p:txBody>
      </p:sp>
      <p:grpSp>
        <p:nvGrpSpPr>
          <p:cNvPr id="203" name="Google Shape;203;p23"/>
          <p:cNvGrpSpPr/>
          <p:nvPr/>
        </p:nvGrpSpPr>
        <p:grpSpPr>
          <a:xfrm>
            <a:off x="1160546" y="3183901"/>
            <a:ext cx="2580000" cy="2318028"/>
            <a:chOff x="5111496" y="2589276"/>
            <a:chExt cx="2580000" cy="2318028"/>
          </a:xfrm>
        </p:grpSpPr>
        <p:sp>
          <p:nvSpPr>
            <p:cNvPr id="204" name="Google Shape;204;p23"/>
            <p:cNvSpPr/>
            <p:nvPr/>
          </p:nvSpPr>
          <p:spPr>
            <a:xfrm>
              <a:off x="5506212" y="2965704"/>
              <a:ext cx="304800" cy="19416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23"/>
            <p:cNvSpPr/>
            <p:nvPr/>
          </p:nvSpPr>
          <p:spPr>
            <a:xfrm>
              <a:off x="5527548" y="2987040"/>
              <a:ext cx="225600" cy="1862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23"/>
            <p:cNvSpPr/>
            <p:nvPr/>
          </p:nvSpPr>
          <p:spPr>
            <a:xfrm>
              <a:off x="5111496" y="2589276"/>
              <a:ext cx="2580000" cy="1580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23"/>
            <p:cNvSpPr/>
            <p:nvPr/>
          </p:nvSpPr>
          <p:spPr>
            <a:xfrm>
              <a:off x="5334000" y="2913888"/>
              <a:ext cx="2135100" cy="9816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23"/>
            <p:cNvSpPr/>
            <p:nvPr/>
          </p:nvSpPr>
          <p:spPr>
            <a:xfrm>
              <a:off x="5132832" y="2610612"/>
              <a:ext cx="2500800" cy="15012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9" name="Google Shape;209;p23"/>
          <p:cNvSpPr txBox="1"/>
          <p:nvPr/>
        </p:nvSpPr>
        <p:spPr>
          <a:xfrm>
            <a:off x="1563644" y="3575314"/>
            <a:ext cx="1709400" cy="1126500"/>
          </a:xfrm>
          <a:prstGeom prst="rect">
            <a:avLst/>
          </a:prstGeom>
          <a:noFill/>
          <a:ln>
            <a:noFill/>
          </a:ln>
        </p:spPr>
        <p:txBody>
          <a:bodyPr anchorCtr="0" anchor="t" bIns="0" lIns="0" spcFirstLastPara="1" rIns="0" wrap="square" tIns="12050">
            <a:spAutoFit/>
          </a:bodyPr>
          <a:lstStyle/>
          <a:p>
            <a:pPr indent="0" lvl="0" marL="73025" marR="0" rtl="0" algn="l">
              <a:lnSpc>
                <a:spcPct val="114545"/>
              </a:lnSpc>
              <a:spcBef>
                <a:spcPts val="0"/>
              </a:spcBef>
              <a:spcAft>
                <a:spcPts val="0"/>
              </a:spcAft>
              <a:buNone/>
            </a:pPr>
            <a:r>
              <a:rPr lang="en-US" sz="2200">
                <a:solidFill>
                  <a:srgbClr val="FFFFFF"/>
                </a:solidFill>
                <a:latin typeface="Carlito"/>
                <a:ea typeface="Carlito"/>
                <a:cs typeface="Carlito"/>
                <a:sym typeface="Carlito"/>
              </a:rPr>
              <a:t>BeautifulSoup</a:t>
            </a:r>
            <a:endParaRPr sz="2200">
              <a:solidFill>
                <a:srgbClr val="000000"/>
              </a:solidFill>
              <a:latin typeface="Carlito"/>
              <a:ea typeface="Carlito"/>
              <a:cs typeface="Carlito"/>
              <a:sym typeface="Carlito"/>
            </a:endParaRPr>
          </a:p>
          <a:p>
            <a:pPr indent="0" lvl="0" marL="12700" marR="0" rtl="0" algn="l">
              <a:lnSpc>
                <a:spcPct val="114545"/>
              </a:lnSpc>
              <a:spcBef>
                <a:spcPts val="0"/>
              </a:spcBef>
              <a:spcAft>
                <a:spcPts val="0"/>
              </a:spcAft>
              <a:buNone/>
            </a:pPr>
            <a:r>
              <a:rPr lang="en-US" sz="2200">
                <a:solidFill>
                  <a:srgbClr val="FFFFFF"/>
                </a:solidFill>
                <a:latin typeface="Carlito"/>
                <a:ea typeface="Carlito"/>
                <a:cs typeface="Carlito"/>
                <a:sym typeface="Carlito"/>
              </a:rPr>
              <a:t>html5lib Parser</a:t>
            </a:r>
            <a:endParaRPr sz="2200">
              <a:solidFill>
                <a:srgbClr val="000000"/>
              </a:solidFill>
              <a:latin typeface="Carlito"/>
              <a:ea typeface="Carlito"/>
              <a:cs typeface="Carlito"/>
              <a:sym typeface="Carlito"/>
            </a:endParaRPr>
          </a:p>
        </p:txBody>
      </p:sp>
      <p:grpSp>
        <p:nvGrpSpPr>
          <p:cNvPr id="210" name="Google Shape;210;p23"/>
          <p:cNvGrpSpPr/>
          <p:nvPr/>
        </p:nvGrpSpPr>
        <p:grpSpPr>
          <a:xfrm>
            <a:off x="1160546" y="5059945"/>
            <a:ext cx="3905988" cy="1580400"/>
            <a:chOff x="5111496" y="4465320"/>
            <a:chExt cx="3905988" cy="1580400"/>
          </a:xfrm>
        </p:grpSpPr>
        <p:sp>
          <p:nvSpPr>
            <p:cNvPr id="211" name="Google Shape;211;p23"/>
            <p:cNvSpPr/>
            <p:nvPr/>
          </p:nvSpPr>
          <p:spPr>
            <a:xfrm>
              <a:off x="5625084" y="4721352"/>
              <a:ext cx="3392400" cy="3048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23"/>
            <p:cNvSpPr/>
            <p:nvPr/>
          </p:nvSpPr>
          <p:spPr>
            <a:xfrm>
              <a:off x="5646420" y="4742688"/>
              <a:ext cx="3313200" cy="2256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23"/>
            <p:cNvSpPr/>
            <p:nvPr/>
          </p:nvSpPr>
          <p:spPr>
            <a:xfrm>
              <a:off x="5111496" y="4465320"/>
              <a:ext cx="2580000" cy="1580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23"/>
            <p:cNvSpPr/>
            <p:nvPr/>
          </p:nvSpPr>
          <p:spPr>
            <a:xfrm>
              <a:off x="5289804" y="4789932"/>
              <a:ext cx="2287500" cy="9816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23"/>
            <p:cNvSpPr/>
            <p:nvPr/>
          </p:nvSpPr>
          <p:spPr>
            <a:xfrm>
              <a:off x="5132832" y="4486656"/>
              <a:ext cx="2500800" cy="15012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6" name="Google Shape;216;p23"/>
          <p:cNvSpPr txBox="1"/>
          <p:nvPr/>
        </p:nvSpPr>
        <p:spPr>
          <a:xfrm>
            <a:off x="1519066" y="5448946"/>
            <a:ext cx="1802100" cy="1131600"/>
          </a:xfrm>
          <a:prstGeom prst="rect">
            <a:avLst/>
          </a:prstGeom>
          <a:noFill/>
          <a:ln>
            <a:noFill/>
          </a:ln>
        </p:spPr>
        <p:txBody>
          <a:bodyPr anchorCtr="0" anchor="t" bIns="0" lIns="0" spcFirstLastPara="1" rIns="0" wrap="square" tIns="44450">
            <a:spAutoFit/>
          </a:bodyPr>
          <a:lstStyle/>
          <a:p>
            <a:pPr indent="-321944" lvl="0" marL="334010" marR="5080" rtl="0" algn="l">
              <a:lnSpc>
                <a:spcPct val="110454"/>
              </a:lnSpc>
              <a:spcBef>
                <a:spcPts val="0"/>
              </a:spcBef>
              <a:spcAft>
                <a:spcPts val="0"/>
              </a:spcAft>
              <a:buNone/>
            </a:pPr>
            <a:r>
              <a:rPr lang="en-US" sz="2200">
                <a:solidFill>
                  <a:srgbClr val="FFFFFF"/>
                </a:solidFill>
                <a:latin typeface="Carlito"/>
                <a:ea typeface="Carlito"/>
                <a:cs typeface="Carlito"/>
                <a:sym typeface="Carlito"/>
              </a:rPr>
              <a:t>Find launch info  html table</a:t>
            </a:r>
            <a:endParaRPr sz="2200">
              <a:solidFill>
                <a:srgbClr val="000000"/>
              </a:solidFill>
              <a:latin typeface="Carlito"/>
              <a:ea typeface="Carlito"/>
              <a:cs typeface="Carlito"/>
              <a:sym typeface="Carlito"/>
            </a:endParaRPr>
          </a:p>
        </p:txBody>
      </p:sp>
      <p:grpSp>
        <p:nvGrpSpPr>
          <p:cNvPr id="217" name="Google Shape;217;p23"/>
          <p:cNvGrpSpPr/>
          <p:nvPr/>
        </p:nvGrpSpPr>
        <p:grpSpPr>
          <a:xfrm>
            <a:off x="4487438" y="3560329"/>
            <a:ext cx="2580000" cy="3080016"/>
            <a:chOff x="8438388" y="2965704"/>
            <a:chExt cx="2580000" cy="3080016"/>
          </a:xfrm>
        </p:grpSpPr>
        <p:sp>
          <p:nvSpPr>
            <p:cNvPr id="218" name="Google Shape;218;p23"/>
            <p:cNvSpPr/>
            <p:nvPr/>
          </p:nvSpPr>
          <p:spPr>
            <a:xfrm>
              <a:off x="8833104" y="2965704"/>
              <a:ext cx="304800" cy="19416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23"/>
            <p:cNvSpPr/>
            <p:nvPr/>
          </p:nvSpPr>
          <p:spPr>
            <a:xfrm>
              <a:off x="8854440" y="2987040"/>
              <a:ext cx="225600" cy="1862400"/>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23"/>
            <p:cNvSpPr/>
            <p:nvPr/>
          </p:nvSpPr>
          <p:spPr>
            <a:xfrm>
              <a:off x="8438388" y="4465320"/>
              <a:ext cx="2580000" cy="1580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23"/>
            <p:cNvSpPr/>
            <p:nvPr/>
          </p:nvSpPr>
          <p:spPr>
            <a:xfrm>
              <a:off x="8546592" y="4943855"/>
              <a:ext cx="2363700" cy="673500"/>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23"/>
            <p:cNvSpPr/>
            <p:nvPr/>
          </p:nvSpPr>
          <p:spPr>
            <a:xfrm>
              <a:off x="8459724" y="4486656"/>
              <a:ext cx="2500800" cy="15012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3" name="Google Shape;223;p23"/>
          <p:cNvSpPr txBox="1"/>
          <p:nvPr/>
        </p:nvSpPr>
        <p:spPr>
          <a:xfrm>
            <a:off x="4776490" y="5602615"/>
            <a:ext cx="1943700" cy="6894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200">
                <a:solidFill>
                  <a:srgbClr val="FFFFFF"/>
                </a:solidFill>
                <a:latin typeface="Carlito"/>
                <a:ea typeface="Carlito"/>
                <a:cs typeface="Carlito"/>
                <a:sym typeface="Carlito"/>
              </a:rPr>
              <a:t>Create dictionary</a:t>
            </a:r>
            <a:endParaRPr sz="2200">
              <a:solidFill>
                <a:srgbClr val="000000"/>
              </a:solidFill>
              <a:latin typeface="Carlito"/>
              <a:ea typeface="Carlito"/>
              <a:cs typeface="Carlito"/>
              <a:sym typeface="Carlito"/>
            </a:endParaRPr>
          </a:p>
        </p:txBody>
      </p:sp>
      <p:grpSp>
        <p:nvGrpSpPr>
          <p:cNvPr id="224" name="Google Shape;224;p23"/>
          <p:cNvGrpSpPr/>
          <p:nvPr/>
        </p:nvGrpSpPr>
        <p:grpSpPr>
          <a:xfrm>
            <a:off x="4487438" y="1684285"/>
            <a:ext cx="2580000" cy="3112080"/>
            <a:chOff x="8438388" y="1089660"/>
            <a:chExt cx="2580000" cy="3112080"/>
          </a:xfrm>
        </p:grpSpPr>
        <p:sp>
          <p:nvSpPr>
            <p:cNvPr id="225" name="Google Shape;225;p23"/>
            <p:cNvSpPr/>
            <p:nvPr/>
          </p:nvSpPr>
          <p:spPr>
            <a:xfrm>
              <a:off x="8833104" y="1089660"/>
              <a:ext cx="304800" cy="19416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23"/>
            <p:cNvSpPr/>
            <p:nvPr/>
          </p:nvSpPr>
          <p:spPr>
            <a:xfrm>
              <a:off x="8854440" y="1110996"/>
              <a:ext cx="225600" cy="1862400"/>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23"/>
            <p:cNvSpPr/>
            <p:nvPr/>
          </p:nvSpPr>
          <p:spPr>
            <a:xfrm>
              <a:off x="8438388" y="2589276"/>
              <a:ext cx="2580000" cy="1580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23"/>
            <p:cNvSpPr/>
            <p:nvPr/>
          </p:nvSpPr>
          <p:spPr>
            <a:xfrm>
              <a:off x="8659368" y="2606040"/>
              <a:ext cx="2203800" cy="1595700"/>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23"/>
            <p:cNvSpPr/>
            <p:nvPr/>
          </p:nvSpPr>
          <p:spPr>
            <a:xfrm>
              <a:off x="8459724" y="2610612"/>
              <a:ext cx="2500800" cy="15012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0" name="Google Shape;230;p23"/>
          <p:cNvSpPr txBox="1"/>
          <p:nvPr/>
        </p:nvSpPr>
        <p:spPr>
          <a:xfrm>
            <a:off x="4889266" y="3265435"/>
            <a:ext cx="1708200" cy="1591200"/>
          </a:xfrm>
          <a:prstGeom prst="rect">
            <a:avLst/>
          </a:prstGeom>
          <a:noFill/>
          <a:ln>
            <a:noFill/>
          </a:ln>
        </p:spPr>
        <p:txBody>
          <a:bodyPr anchorCtr="0" anchor="t" bIns="0" lIns="0" spcFirstLastPara="1" rIns="0" wrap="square" tIns="40000">
            <a:spAutoFit/>
          </a:bodyPr>
          <a:lstStyle/>
          <a:p>
            <a:pPr indent="0" lvl="0" marL="12700" marR="5080" rtl="0" algn="ctr">
              <a:lnSpc>
                <a:spcPct val="91600"/>
              </a:lnSpc>
              <a:spcBef>
                <a:spcPts val="0"/>
              </a:spcBef>
              <a:spcAft>
                <a:spcPts val="0"/>
              </a:spcAft>
              <a:buNone/>
            </a:pPr>
            <a:r>
              <a:rPr lang="en-US" sz="2200">
                <a:solidFill>
                  <a:srgbClr val="FFFFFF"/>
                </a:solidFill>
                <a:latin typeface="Carlito"/>
                <a:ea typeface="Carlito"/>
                <a:cs typeface="Carlito"/>
                <a:sym typeface="Carlito"/>
              </a:rPr>
              <a:t>Iterate through  table cells to  extract data to  dictionary</a:t>
            </a:r>
            <a:endParaRPr sz="2200">
              <a:solidFill>
                <a:srgbClr val="000000"/>
              </a:solidFill>
              <a:latin typeface="Carlito"/>
              <a:ea typeface="Carlito"/>
              <a:cs typeface="Carlito"/>
              <a:sym typeface="Carlito"/>
            </a:endParaRPr>
          </a:p>
        </p:txBody>
      </p:sp>
      <p:grpSp>
        <p:nvGrpSpPr>
          <p:cNvPr id="231" name="Google Shape;231;p23"/>
          <p:cNvGrpSpPr/>
          <p:nvPr/>
        </p:nvGrpSpPr>
        <p:grpSpPr>
          <a:xfrm>
            <a:off x="4487438" y="1307856"/>
            <a:ext cx="2580000" cy="1580400"/>
            <a:chOff x="8438388" y="713231"/>
            <a:chExt cx="2580000" cy="1580400"/>
          </a:xfrm>
        </p:grpSpPr>
        <p:sp>
          <p:nvSpPr>
            <p:cNvPr id="232" name="Google Shape;232;p23"/>
            <p:cNvSpPr/>
            <p:nvPr/>
          </p:nvSpPr>
          <p:spPr>
            <a:xfrm>
              <a:off x="8438388" y="713231"/>
              <a:ext cx="2580000" cy="1580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23"/>
            <p:cNvSpPr/>
            <p:nvPr/>
          </p:nvSpPr>
          <p:spPr>
            <a:xfrm>
              <a:off x="8525256" y="1037843"/>
              <a:ext cx="2469000" cy="981600"/>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23"/>
            <p:cNvSpPr/>
            <p:nvPr/>
          </p:nvSpPr>
          <p:spPr>
            <a:xfrm>
              <a:off x="8459724" y="734567"/>
              <a:ext cx="2500800" cy="15012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5" name="Google Shape;235;p23"/>
          <p:cNvSpPr txBox="1"/>
          <p:nvPr/>
        </p:nvSpPr>
        <p:spPr>
          <a:xfrm>
            <a:off x="4755154" y="1695715"/>
            <a:ext cx="1983000" cy="1129800"/>
          </a:xfrm>
          <a:prstGeom prst="rect">
            <a:avLst/>
          </a:prstGeom>
          <a:noFill/>
          <a:ln>
            <a:noFill/>
          </a:ln>
        </p:spPr>
        <p:txBody>
          <a:bodyPr anchorCtr="0" anchor="t" bIns="0" lIns="0" spcFirstLastPara="1" rIns="0" wrap="square" tIns="45700">
            <a:spAutoFit/>
          </a:bodyPr>
          <a:lstStyle/>
          <a:p>
            <a:pPr indent="-372110" lvl="0" marL="384175" marR="5080" rtl="0" algn="l">
              <a:lnSpc>
                <a:spcPct val="110000"/>
              </a:lnSpc>
              <a:spcBef>
                <a:spcPts val="0"/>
              </a:spcBef>
              <a:spcAft>
                <a:spcPts val="0"/>
              </a:spcAft>
              <a:buNone/>
            </a:pPr>
            <a:r>
              <a:rPr lang="en-US" sz="2200">
                <a:solidFill>
                  <a:srgbClr val="FFFFFF"/>
                </a:solidFill>
                <a:latin typeface="Carlito"/>
                <a:ea typeface="Carlito"/>
                <a:cs typeface="Carlito"/>
                <a:sym typeface="Carlito"/>
              </a:rPr>
              <a:t>Cast dictionary to  DataFrame</a:t>
            </a:r>
            <a:endParaRPr sz="2200">
              <a:solidFill>
                <a:srgbClr val="000000"/>
              </a:solidFill>
              <a:latin typeface="Carlito"/>
              <a:ea typeface="Carlito"/>
              <a:cs typeface="Carlito"/>
              <a:sym typeface="Carlito"/>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